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94" r:id="rId1"/>
  </p:sldMasterIdLst>
  <p:notesMasterIdLst>
    <p:notesMasterId r:id="rId64"/>
  </p:notesMasterIdLst>
  <p:handoutMasterIdLst>
    <p:handoutMasterId r:id="rId65"/>
  </p:handoutMasterIdLst>
  <p:sldIdLst>
    <p:sldId id="1325" r:id="rId2"/>
    <p:sldId id="1228" r:id="rId3"/>
    <p:sldId id="1225" r:id="rId4"/>
    <p:sldId id="1140" r:id="rId5"/>
    <p:sldId id="1224" r:id="rId6"/>
    <p:sldId id="1141" r:id="rId7"/>
    <p:sldId id="1237" r:id="rId8"/>
    <p:sldId id="1229" r:id="rId9"/>
    <p:sldId id="1144" r:id="rId10"/>
    <p:sldId id="1233" r:id="rId11"/>
    <p:sldId id="1231" r:id="rId12"/>
    <p:sldId id="1172" r:id="rId13"/>
    <p:sldId id="1211" r:id="rId14"/>
    <p:sldId id="1250" r:id="rId15"/>
    <p:sldId id="1249" r:id="rId16"/>
    <p:sldId id="1248" r:id="rId17"/>
    <p:sldId id="1207" r:id="rId18"/>
    <p:sldId id="1257" r:id="rId19"/>
    <p:sldId id="1232" r:id="rId20"/>
    <p:sldId id="1206" r:id="rId21"/>
    <p:sldId id="1176" r:id="rId22"/>
    <p:sldId id="1238" r:id="rId23"/>
    <p:sldId id="1195" r:id="rId24"/>
    <p:sldId id="1235" r:id="rId25"/>
    <p:sldId id="1179" r:id="rId26"/>
    <p:sldId id="1245" r:id="rId27"/>
    <p:sldId id="1240" r:id="rId28"/>
    <p:sldId id="1146" r:id="rId29"/>
    <p:sldId id="1147" r:id="rId30"/>
    <p:sldId id="1187" r:id="rId31"/>
    <p:sldId id="1196" r:id="rId32"/>
    <p:sldId id="1253" r:id="rId33"/>
    <p:sldId id="1198" r:id="rId34"/>
    <p:sldId id="1210" r:id="rId35"/>
    <p:sldId id="1152" r:id="rId36"/>
    <p:sldId id="1239" r:id="rId37"/>
    <p:sldId id="1199" r:id="rId38"/>
    <p:sldId id="1201" r:id="rId39"/>
    <p:sldId id="1204" r:id="rId40"/>
    <p:sldId id="1205" r:id="rId41"/>
    <p:sldId id="1164" r:id="rId42"/>
    <p:sldId id="1241" r:id="rId43"/>
    <p:sldId id="1160" r:id="rId44"/>
    <p:sldId id="1251" r:id="rId45"/>
    <p:sldId id="1161" r:id="rId46"/>
    <p:sldId id="1171" r:id="rId47"/>
    <p:sldId id="1158" r:id="rId48"/>
    <p:sldId id="1221" r:id="rId49"/>
    <p:sldId id="1222" r:id="rId50"/>
    <p:sldId id="1242" r:id="rId51"/>
    <p:sldId id="1175" r:id="rId52"/>
    <p:sldId id="1218" r:id="rId53"/>
    <p:sldId id="1256" r:id="rId54"/>
    <p:sldId id="1182" r:id="rId55"/>
    <p:sldId id="1181" r:id="rId56"/>
    <p:sldId id="1183" r:id="rId57"/>
    <p:sldId id="1219" r:id="rId58"/>
    <p:sldId id="1243" r:id="rId59"/>
    <p:sldId id="1194" r:id="rId60"/>
    <p:sldId id="1192" r:id="rId61"/>
    <p:sldId id="1247" r:id="rId62"/>
    <p:sldId id="1193" r:id="rId63"/>
  </p:sldIdLst>
  <p:sldSz cx="9144000" cy="6858000" type="screen4x3"/>
  <p:notesSz cx="7315200" cy="9601200"/>
  <p:defaultTextStyle>
    <a:defPPr>
      <a:defRPr lang="en-US"/>
    </a:defPPr>
    <a:lvl1pPr algn="ctr" rtl="0" fontAlgn="base">
      <a:spcBef>
        <a:spcPct val="20000"/>
      </a:spcBef>
      <a:spcAft>
        <a:spcPct val="0"/>
      </a:spcAft>
      <a:buClr>
        <a:schemeClr val="hlink"/>
      </a:buClr>
      <a:buSzPct val="55000"/>
      <a:buFont typeface="Wingdings" pitchFamily="2" charset="2"/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1pPr>
    <a:lvl2pPr marL="457200" algn="ctr" rtl="0" fontAlgn="base">
      <a:spcBef>
        <a:spcPct val="20000"/>
      </a:spcBef>
      <a:spcAft>
        <a:spcPct val="0"/>
      </a:spcAft>
      <a:buClr>
        <a:schemeClr val="hlink"/>
      </a:buClr>
      <a:buSzPct val="55000"/>
      <a:buFont typeface="Wingdings" pitchFamily="2" charset="2"/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2pPr>
    <a:lvl3pPr marL="914400" algn="ctr" rtl="0" fontAlgn="base">
      <a:spcBef>
        <a:spcPct val="20000"/>
      </a:spcBef>
      <a:spcAft>
        <a:spcPct val="0"/>
      </a:spcAft>
      <a:buClr>
        <a:schemeClr val="hlink"/>
      </a:buClr>
      <a:buSzPct val="55000"/>
      <a:buFont typeface="Wingdings" pitchFamily="2" charset="2"/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3pPr>
    <a:lvl4pPr marL="1371600" algn="ctr" rtl="0" fontAlgn="base">
      <a:spcBef>
        <a:spcPct val="20000"/>
      </a:spcBef>
      <a:spcAft>
        <a:spcPct val="0"/>
      </a:spcAft>
      <a:buClr>
        <a:schemeClr val="hlink"/>
      </a:buClr>
      <a:buSzPct val="55000"/>
      <a:buFont typeface="Wingdings" pitchFamily="2" charset="2"/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4pPr>
    <a:lvl5pPr marL="1828800" algn="ctr" rtl="0" fontAlgn="base">
      <a:spcBef>
        <a:spcPct val="20000"/>
      </a:spcBef>
      <a:spcAft>
        <a:spcPct val="0"/>
      </a:spcAft>
      <a:buClr>
        <a:schemeClr val="hlink"/>
      </a:buClr>
      <a:buSzPct val="55000"/>
      <a:buFont typeface="Wingdings" pitchFamily="2" charset="2"/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5pPr>
    <a:lvl6pPr marL="2286000" algn="l" defTabSz="914400" rtl="0" eaLnBrk="1" latinLnBrk="0" hangingPunct="1"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6pPr>
    <a:lvl7pPr marL="2743200" algn="l" defTabSz="914400" rtl="0" eaLnBrk="1" latinLnBrk="0" hangingPunct="1"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7pPr>
    <a:lvl8pPr marL="3200400" algn="l" defTabSz="914400" rtl="0" eaLnBrk="1" latinLnBrk="0" hangingPunct="1"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8pPr>
    <a:lvl9pPr marL="3657600" algn="l" defTabSz="914400" rtl="0" eaLnBrk="1" latinLnBrk="0" hangingPunct="1"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888">
          <p15:clr>
            <a:srgbClr val="A4A3A4"/>
          </p15:clr>
        </p15:guide>
        <p15:guide id="2" pos="55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ndreas Haeberlen" initials="" lastIdx="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FF"/>
    <a:srgbClr val="CC00FF"/>
    <a:srgbClr val="66FF33"/>
    <a:srgbClr val="FF9900"/>
    <a:srgbClr val="00CC00"/>
    <a:srgbClr val="33CC33"/>
    <a:srgbClr val="FF3399"/>
    <a:srgbClr val="FFCC99"/>
    <a:srgbClr val="FF3300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748" autoAdjust="0"/>
    <p:restoredTop sz="85839" autoAdjust="0"/>
  </p:normalViewPr>
  <p:slideViewPr>
    <p:cSldViewPr snapToGrid="0">
      <p:cViewPr varScale="1">
        <p:scale>
          <a:sx n="138" d="100"/>
          <a:sy n="138" d="100"/>
        </p:scale>
        <p:origin x="1168" y="184"/>
      </p:cViewPr>
      <p:guideLst>
        <p:guide orient="horz" pos="3888"/>
        <p:guide pos="55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93" d="100"/>
          <a:sy n="93" d="100"/>
        </p:scale>
        <p:origin x="-3480" y="-102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commentAuthors" Target="commentAuthor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6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170265" cy="479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buClrTx/>
              <a:buSzTx/>
              <a:buFontTx/>
              <a:buNone/>
              <a:defRPr sz="1200"/>
            </a:lvl1pPr>
          </a:lstStyle>
          <a:p>
            <a:endParaRPr lang="de-DE"/>
          </a:p>
        </p:txBody>
      </p:sp>
      <p:sp>
        <p:nvSpPr>
          <p:cNvPr id="5416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4937" y="1"/>
            <a:ext cx="3170264" cy="479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ClrTx/>
              <a:buSzTx/>
              <a:buFontTx/>
              <a:buNone/>
              <a:defRPr sz="1200"/>
            </a:lvl1pPr>
          </a:lstStyle>
          <a:p>
            <a:endParaRPr lang="de-DE"/>
          </a:p>
        </p:txBody>
      </p:sp>
      <p:sp>
        <p:nvSpPr>
          <p:cNvPr id="5417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2065"/>
            <a:ext cx="3170265" cy="4791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buClrTx/>
              <a:buSzTx/>
              <a:buFontTx/>
              <a:buNone/>
              <a:defRPr sz="1200"/>
            </a:lvl1pPr>
          </a:lstStyle>
          <a:p>
            <a:endParaRPr lang="de-DE"/>
          </a:p>
        </p:txBody>
      </p:sp>
      <p:sp>
        <p:nvSpPr>
          <p:cNvPr id="5417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4937" y="9122065"/>
            <a:ext cx="3170264" cy="4791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ClrTx/>
              <a:buSzTx/>
              <a:buFontTx/>
              <a:buNone/>
              <a:defRPr sz="1200"/>
            </a:lvl1pPr>
          </a:lstStyle>
          <a:p>
            <a:fld id="{66017A74-8498-4425-B905-56B59BE89ABC}" type="slidenum">
              <a:rPr lang="de-DE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371411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170265" cy="479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spcBef>
                <a:spcPct val="0"/>
              </a:spcBef>
              <a:buClrTx/>
              <a:buSzTx/>
              <a:buFontTx/>
              <a:buNone/>
              <a:defRPr sz="120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133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4937" y="1"/>
            <a:ext cx="3170264" cy="479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buClrTx/>
              <a:buSzTx/>
              <a:buFontTx/>
              <a:buNone/>
              <a:defRPr sz="120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1331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7300" y="720725"/>
            <a:ext cx="48006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33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74671" y="4561803"/>
            <a:ext cx="5365858" cy="43183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3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2065"/>
            <a:ext cx="3170265" cy="4791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0" hangingPunct="0">
              <a:spcBef>
                <a:spcPct val="0"/>
              </a:spcBef>
              <a:buClrTx/>
              <a:buSzTx/>
              <a:buFontTx/>
              <a:buNone/>
              <a:defRPr sz="120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133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4937" y="9122065"/>
            <a:ext cx="3170264" cy="4791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buClrTx/>
              <a:buSzTx/>
              <a:buFontTx/>
              <a:buNone/>
              <a:defRPr sz="1200">
                <a:latin typeface="Arial" charset="0"/>
              </a:defRPr>
            </a:lvl1pPr>
          </a:lstStyle>
          <a:p>
            <a:fld id="{D37F8DB4-A4FF-4A8B-9A85-9B1874A58FC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23535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740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1641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1323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501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3630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2145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0944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0791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9594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8634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1745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54578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50385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52729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47216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8246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4204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4301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1866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2002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5748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2032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5796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124EC0-117D-3241-9E7D-7E6821D75D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8BABFE-96D0-7B40-B735-5F4FAB79CB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630100-E8DE-344F-BD22-FCDE393625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3/13/18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557205-D3E3-0342-A7AA-7196C06F9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D80EF3-64A7-994A-93CF-F47BEC0004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53960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E83E80-82A4-3443-B954-4879D00F60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12CDACE-B35B-844C-BFF1-9309B1AFFD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73C3B5-137F-3645-B54C-830A0D1137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3/13/18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2120A1-DA5C-604C-8390-C028E63B29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F88CC2-1B4B-1848-B767-E09C932C2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9207241"/>
      </p:ext>
    </p:extLst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CA4A55E-2B7B-C049-932A-E7AB359B8CD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4AADDF-398C-2843-AF28-44AF2CA89A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CAF8C-0C60-BD4E-8218-2A4B52886B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3/13/18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F967C7-47C5-2241-BDCC-49AACDD06A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69F25A-C5F2-C74A-8B44-1A0A883B0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2374181"/>
      </p:ext>
    </p:extLst>
  </p:cSld>
  <p:clrMapOvr>
    <a:masterClrMapping/>
  </p:clrMapOvr>
  <p:hf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9513" y="1990725"/>
            <a:ext cx="7793037" cy="990600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13"/>
          <p:cNvSpPr>
            <a:spLocks noGrp="1" noChangeArrowheads="1"/>
          </p:cNvSpPr>
          <p:nvPr>
            <p:ph type="subTitle" idx="1"/>
          </p:nvPr>
        </p:nvSpPr>
        <p:spPr>
          <a:xfrm>
            <a:off x="1363663" y="3944938"/>
            <a:ext cx="64008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10" name="Rectangle 11"/>
          <p:cNvSpPr>
            <a:spLocks noChangeArrowheads="1"/>
          </p:cNvSpPr>
          <p:nvPr userDrawn="1"/>
        </p:nvSpPr>
        <p:spPr bwMode="auto">
          <a:xfrm flipV="1">
            <a:off x="201613" y="3011488"/>
            <a:ext cx="8693150" cy="55562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DFF9E0-7368-FE48-ABC7-7B6CDC72D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CE819C-9B63-C844-BF9E-99C8984B84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61F02A-D336-704B-97DE-2EF57C708F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3/13/18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47DBCB-1660-B04C-963C-C5CA566D72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07CB68-F41B-7F45-8F9C-31526CAD90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7959988"/>
      </p:ext>
    </p:extLst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936403-B80C-AD47-8E92-DDB417F06A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5250AC-A367-404A-9102-99599C4245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0ACC20-00B6-B94A-9110-D6FCE946F9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3/13/18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725B20-465C-4241-9982-23ADE3CCAA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016430-9E20-F34E-BCF2-120D75D6F0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2636607"/>
      </p:ext>
    </p:extLst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EAC6CB-6DF2-8E45-BBD4-FD2B8F87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40ED82-904D-A742-BD00-B51BABB90C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C25BE2-D9D3-B946-983C-CFAA431FCF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3E8F3D-87C7-B544-A4D3-10BA85905F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3/13/18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890F50-A8D3-B340-922B-0FE676E21F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720628-570B-B140-89D0-D4AE7B81C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546517"/>
      </p:ext>
    </p:extLst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734E9-A2C0-5149-97FE-8B67B9ADB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0F9C92-1B00-EC40-83B5-DD8E878C4E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2F2A3F-35FE-1246-AE60-0FCFAE0218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F22D0A6-1D92-BF47-BDCA-991F540C287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B092DB-3336-8042-BAA3-836B640A2E6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8FAB81B-7D00-2F4F-898B-9D3F12DBC5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3/13/18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72678CF-96CB-E74D-8DA1-864970528A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E7FC0C-2999-BF4D-AE91-5A415D39C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9931364"/>
      </p:ext>
    </p:extLst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0A816E-19A0-DE4F-B259-15305AD21A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7E1EB1-7F04-924C-811A-DF11E5CD6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3/13/18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2DB3A4-16D5-184C-B3EB-EA32995DF6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544ABB-BCC9-7A4D-93DE-604B0E7C9D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6489735"/>
      </p:ext>
    </p:extLst>
  </p:cSld>
  <p:clrMapOvr>
    <a:masterClrMapping/>
  </p:clrMapOvr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EBE71F-FBEB-E94B-B6E1-A5918E7F50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3/13/18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5CDA98F-39BF-0D43-898B-4E5704C312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0C0072-FCAC-994A-846A-2C60133F0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8986707"/>
      </p:ext>
    </p:extLst>
  </p:cSld>
  <p:clrMapOvr>
    <a:masterClrMapping/>
  </p:clrMapOvr>
  <p:hf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AE461-B255-F441-9A84-2E5FD8A0C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E02D54-45C4-214C-A1CA-08827EECD0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DD2236-160D-CC4C-9D2D-B26FB86D57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3BB282-F60C-8F4B-8F0F-A617B44DC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3/13/18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1018CF-3422-B440-97B8-22DAB5C950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45705F-2491-E24A-82E5-D1515269C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8727869"/>
      </p:ext>
    </p:extLst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810ED-8E34-1B45-93BE-4FE24E422B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2E54B50-CC6F-EB47-A9B6-AB8F32766B9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18F83A-ED88-614E-852D-02667E1E78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BA84C-FC8F-7741-A076-566ABAC00C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3/13/18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7CCC83-89C5-7549-B93E-BED00BA663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3A8234-63AA-D749-A9B5-EBE3E59F56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0044108"/>
      </p:ext>
    </p:extLst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2E6B61A-66B2-BF48-888C-025882E8E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E4478A-031A-F047-B581-67CB51BB79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F097AC-23F3-534A-8D1C-AF129137CF8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3/13/18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68DFE2-5989-D347-BB6E-893E65157B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1D1A7C-7C54-D945-8119-DD47BCE739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77244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  <p:sldLayoutId id="2147483658" r:id="rId12"/>
  </p:sldLayoutIdLst>
  <p:hf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eg"/><Relationship Id="rId4" Type="http://schemas.openxmlformats.org/officeDocument/2006/relationships/image" Target="../media/image6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://motherboard.vice.com/read/bitcoin-could-consume-as-much-electricity-as-denmark-by-2020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gi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jpeg"/><Relationship Id="rId4" Type="http://schemas.openxmlformats.org/officeDocument/2006/relationships/image" Target="../media/image34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wmf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jpeg"/><Relationship Id="rId4" Type="http://schemas.openxmlformats.org/officeDocument/2006/relationships/image" Target="../media/image37.jpe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gi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3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5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3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5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3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39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jpeg"/><Relationship Id="rId4" Type="http://schemas.openxmlformats.org/officeDocument/2006/relationships/image" Target="../media/image54.jpe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46.png"/><Relationship Id="rId7" Type="http://schemas.openxmlformats.org/officeDocument/2006/relationships/image" Target="../media/image57.gif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46.png"/><Relationship Id="rId7" Type="http://schemas.openxmlformats.org/officeDocument/2006/relationships/image" Target="../media/image57.gif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Relationship Id="rId9" Type="http://schemas.openxmlformats.org/officeDocument/2006/relationships/image" Target="../media/image5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5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jpe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gif"/><Relationship Id="rId3" Type="http://schemas.openxmlformats.org/officeDocument/2006/relationships/image" Target="../media/image39.png"/><Relationship Id="rId7" Type="http://schemas.openxmlformats.org/officeDocument/2006/relationships/image" Target="../media/image56.png"/><Relationship Id="rId2" Type="http://schemas.openxmlformats.org/officeDocument/2006/relationships/image" Target="../media/image61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Relationship Id="rId9" Type="http://schemas.openxmlformats.org/officeDocument/2006/relationships/image" Target="../media/image58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gif"/><Relationship Id="rId3" Type="http://schemas.openxmlformats.org/officeDocument/2006/relationships/image" Target="../media/image39.png"/><Relationship Id="rId7" Type="http://schemas.openxmlformats.org/officeDocument/2006/relationships/image" Target="../media/image56.png"/><Relationship Id="rId2" Type="http://schemas.openxmlformats.org/officeDocument/2006/relationships/image" Target="../media/image62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Relationship Id="rId9" Type="http://schemas.openxmlformats.org/officeDocument/2006/relationships/image" Target="../media/image58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46.png"/><Relationship Id="rId7" Type="http://schemas.openxmlformats.org/officeDocument/2006/relationships/image" Target="../media/image57.gif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Relationship Id="rId9" Type="http://schemas.openxmlformats.org/officeDocument/2006/relationships/image" Target="../media/image62.wmf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65000"/>
                    </a14:imgEffect>
                  </a14:imgLayer>
                </a14:imgProps>
              </a:ext>
            </a:extLst>
          </a:blip>
          <a:srcRect l="25052" r="2" b="2"/>
          <a:stretch/>
        </p:blipFill>
        <p:spPr>
          <a:xfrm>
            <a:off x="20" y="10"/>
            <a:ext cx="9143980" cy="6857990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3290511" y="1200152"/>
            <a:ext cx="5172879" cy="4457696"/>
          </a:xfrm>
        </p:spPr>
        <p:txBody>
          <a:bodyPr anchor="ctr">
            <a:normAutofit/>
          </a:bodyPr>
          <a:lstStyle/>
          <a:p>
            <a:pPr algn="l"/>
            <a:r>
              <a:rPr lang="en-US" sz="5000" dirty="0">
                <a:solidFill>
                  <a:schemeClr val="bg1"/>
                </a:solidFill>
              </a:rPr>
              <a:t>Lecture 2</a:t>
            </a:r>
            <a:br>
              <a:rPr lang="en-US" sz="5000" dirty="0">
                <a:solidFill>
                  <a:schemeClr val="bg1"/>
                </a:solidFill>
              </a:rPr>
            </a:br>
            <a:r>
              <a:rPr lang="en-US" sz="5000" dirty="0">
                <a:solidFill>
                  <a:schemeClr val="bg1"/>
                </a:solidFill>
              </a:rPr>
              <a:t>What is the Cloud?</a:t>
            </a:r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637472" y="1200152"/>
            <a:ext cx="2112401" cy="4457696"/>
          </a:xfrm>
          <a:ln>
            <a:noFill/>
          </a:ln>
        </p:spPr>
        <p:txBody>
          <a:bodyPr anchor="ctr">
            <a:normAutofit/>
          </a:bodyPr>
          <a:lstStyle/>
          <a:p>
            <a:pPr algn="r"/>
            <a:r>
              <a:rPr lang="en-US" sz="2400" dirty="0">
                <a:solidFill>
                  <a:schemeClr val="bg1"/>
                </a:solidFill>
              </a:rPr>
              <a:t>CITS5503 Cloud Computing</a:t>
            </a:r>
          </a:p>
          <a:p>
            <a:pPr algn="r"/>
            <a:r>
              <a:rPr lang="en-US" sz="2400" dirty="0" err="1">
                <a:solidFill>
                  <a:schemeClr val="bg1"/>
                </a:solidFill>
              </a:rPr>
              <a:t>Dr</a:t>
            </a:r>
            <a:r>
              <a:rPr lang="en-US" sz="2400" dirty="0">
                <a:solidFill>
                  <a:schemeClr val="bg1"/>
                </a:solidFill>
              </a:rPr>
              <a:t> David Glance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490720" y="6356350"/>
            <a:ext cx="4236219" cy="365125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de-DE" dirty="0" err="1">
                <a:solidFill>
                  <a:schemeClr val="bg1"/>
                </a:solidFill>
              </a:rPr>
              <a:t>Based</a:t>
            </a:r>
            <a:r>
              <a:rPr lang="de-DE" dirty="0">
                <a:solidFill>
                  <a:schemeClr val="bg1"/>
                </a:solidFill>
              </a:rPr>
              <a:t> on University </a:t>
            </a:r>
            <a:r>
              <a:rPr lang="de-DE" dirty="0" err="1">
                <a:solidFill>
                  <a:schemeClr val="bg1"/>
                </a:solidFill>
              </a:rPr>
              <a:t>of</a:t>
            </a:r>
            <a:r>
              <a:rPr lang="de-DE" dirty="0">
                <a:solidFill>
                  <a:schemeClr val="bg1"/>
                </a:solidFill>
              </a:rPr>
              <a:t> Pennsylvania NETS212 </a:t>
            </a:r>
            <a:r>
              <a:rPr lang="de-DE" dirty="0" err="1">
                <a:solidFill>
                  <a:schemeClr val="bg1"/>
                </a:solidFill>
              </a:rPr>
              <a:t>Haeberlen</a:t>
            </a:r>
            <a:r>
              <a:rPr lang="de-DE" dirty="0">
                <a:solidFill>
                  <a:schemeClr val="bg1"/>
                </a:solidFill>
              </a:rPr>
              <a:t>, Z. Ives</a:t>
            </a:r>
            <a:endParaRPr lang="en-GB" dirty="0">
              <a:solidFill>
                <a:schemeClr val="bg1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8D5D793-74ED-1046-8940-3133662DCA6B}"/>
              </a:ext>
            </a:extLst>
          </p:cNvPr>
          <p:cNvCxnSpPr/>
          <p:nvPr/>
        </p:nvCxnSpPr>
        <p:spPr>
          <a:xfrm>
            <a:off x="3072809" y="2115879"/>
            <a:ext cx="0" cy="3030279"/>
          </a:xfrm>
          <a:prstGeom prst="line">
            <a:avLst/>
          </a:prstGeom>
          <a:ln w="349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03049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Power and cooling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Clusters need lots of power</a:t>
            </a:r>
          </a:p>
          <a:p>
            <a:pPr lvl="1"/>
            <a:r>
              <a:rPr lang="en-US"/>
              <a:t>Example: 140 Watts per server</a:t>
            </a:r>
          </a:p>
          <a:p>
            <a:pPr lvl="1"/>
            <a:r>
              <a:rPr lang="en-US"/>
              <a:t>Rack with 32 servers: 4.5kW (needs special power supply!)</a:t>
            </a:r>
          </a:p>
          <a:p>
            <a:pPr lvl="1"/>
            <a:r>
              <a:rPr lang="en-US"/>
              <a:t>Most of this power is converted into heat</a:t>
            </a:r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r>
              <a:rPr lang="en-US"/>
              <a:t>Large clusters need massive cooling</a:t>
            </a:r>
          </a:p>
          <a:p>
            <a:pPr lvl="1"/>
            <a:r>
              <a:rPr lang="en-US"/>
              <a:t>4.5kW is about 3 space heaters</a:t>
            </a:r>
          </a:p>
          <a:p>
            <a:pPr lvl="1"/>
            <a:r>
              <a:rPr lang="en-US"/>
              <a:t>And that's just one rack!</a:t>
            </a:r>
          </a:p>
          <a:p>
            <a:pPr lvl="1"/>
            <a:endParaRPr lang="en-US"/>
          </a:p>
          <a:p>
            <a:endParaRPr lang="en-US"/>
          </a:p>
          <a:p>
            <a:pPr lvl="1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F590D-1EE3-4679-BAB2-47D8C4772F51}" type="slidenum">
              <a:rPr lang="en-GB" smtClean="0"/>
              <a:pPr/>
              <a:t>10</a:t>
            </a:fld>
            <a:endParaRPr lang="en-GB"/>
          </a:p>
        </p:txBody>
      </p:sp>
      <p:grpSp>
        <p:nvGrpSpPr>
          <p:cNvPr id="8" name="Group 7"/>
          <p:cNvGrpSpPr/>
          <p:nvPr/>
        </p:nvGrpSpPr>
        <p:grpSpPr>
          <a:xfrm>
            <a:off x="5829301" y="5067300"/>
            <a:ext cx="2007630" cy="981075"/>
            <a:chOff x="5876925" y="1838325"/>
            <a:chExt cx="2943225" cy="1438275"/>
          </a:xfrm>
        </p:grpSpPr>
        <p:pic>
          <p:nvPicPr>
            <p:cNvPr id="6" name="Picture 5" descr="unnamed.jp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76925" y="1838325"/>
              <a:ext cx="1428750" cy="1428750"/>
            </a:xfrm>
            <a:prstGeom prst="rect">
              <a:avLst/>
            </a:prstGeom>
          </p:spPr>
        </p:pic>
        <p:pic>
          <p:nvPicPr>
            <p:cNvPr id="7" name="Picture 6" descr="unnamed.jp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391400" y="1847850"/>
              <a:ext cx="1428750" cy="1428750"/>
            </a:xfrm>
            <a:prstGeom prst="rect">
              <a:avLst/>
            </a:prstGeom>
          </p:spPr>
        </p:pic>
      </p:grpSp>
      <p:pic>
        <p:nvPicPr>
          <p:cNvPr id="11" name="Picture 10" descr="unnamed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919628" y="5083322"/>
            <a:ext cx="974578" cy="97457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Scaling 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0600" y="4276725"/>
            <a:ext cx="7772400" cy="1743075"/>
          </a:xfrm>
        </p:spPr>
        <p:txBody>
          <a:bodyPr>
            <a:normAutofit/>
          </a:bodyPr>
          <a:lstStyle/>
          <a:p>
            <a:r>
              <a:rPr lang="en-US"/>
              <a:t>What if your cluster is too big (hot, power hungry) to fit into your office building?</a:t>
            </a:r>
          </a:p>
          <a:p>
            <a:pPr lvl="1"/>
            <a:r>
              <a:rPr lang="en-US"/>
              <a:t>Build a separate building for the cluster</a:t>
            </a:r>
          </a:p>
          <a:p>
            <a:pPr lvl="1"/>
            <a:r>
              <a:rPr lang="en-US"/>
              <a:t>Building can have lots of cooling and power</a:t>
            </a:r>
          </a:p>
          <a:p>
            <a:pPr lvl="1"/>
            <a:r>
              <a:rPr lang="en-US"/>
              <a:t>Result: Data center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F590D-1EE3-4679-BAB2-47D8C4772F51}" type="slidenum">
              <a:rPr lang="en-GB" smtClean="0"/>
              <a:pPr/>
              <a:t>11</a:t>
            </a:fld>
            <a:endParaRPr lang="en-GB"/>
          </a:p>
        </p:txBody>
      </p:sp>
      <p:pic>
        <p:nvPicPr>
          <p:cNvPr id="6" name="Picture 5" descr="s1_cut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95425" y="2549217"/>
            <a:ext cx="723053" cy="855613"/>
          </a:xfrm>
          <a:prstGeom prst="rect">
            <a:avLst/>
          </a:prstGeom>
        </p:spPr>
      </p:pic>
      <p:pic>
        <p:nvPicPr>
          <p:cNvPr id="7" name="Picture 6" descr="s2_cut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flipH="1">
            <a:off x="2561690" y="2169523"/>
            <a:ext cx="1146302" cy="1254444"/>
          </a:xfrm>
          <a:prstGeom prst="rect">
            <a:avLst/>
          </a:prstGeom>
        </p:spPr>
      </p:pic>
      <p:pic>
        <p:nvPicPr>
          <p:cNvPr id="8" name="Picture 7" descr="cluster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flipH="1">
            <a:off x="4108571" y="1714410"/>
            <a:ext cx="1226458" cy="170614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409700" y="3543300"/>
            <a:ext cx="8858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PC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562226" y="3524250"/>
            <a:ext cx="11334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Server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229099" y="3533775"/>
            <a:ext cx="10191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Cluster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467474" y="3533775"/>
            <a:ext cx="11906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Data center</a:t>
            </a:r>
          </a:p>
        </p:txBody>
      </p:sp>
      <p:pic>
        <p:nvPicPr>
          <p:cNvPr id="18" name="Picture 17" descr="google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872162" y="1285875"/>
            <a:ext cx="2276475" cy="22288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does a data center look like?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0600" y="4953000"/>
            <a:ext cx="7772400" cy="1238250"/>
          </a:xfrm>
        </p:spPr>
        <p:txBody>
          <a:bodyPr/>
          <a:lstStyle/>
          <a:p>
            <a:r>
              <a:rPr lang="en-US"/>
              <a:t>A warehouse-sized computer</a:t>
            </a:r>
          </a:p>
          <a:p>
            <a:pPr lvl="1"/>
            <a:r>
              <a:rPr lang="en-US"/>
              <a:t>A single data center can easily contain 10,000 racks with 100 cores in each rack (1,000,000 cores total)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F590D-1EE3-4679-BAB2-47D8C4772F51}" type="slidenum">
              <a:rPr lang="en-GB" smtClean="0"/>
              <a:pPr/>
              <a:t>12</a:t>
            </a:fld>
            <a:endParaRPr lang="en-GB"/>
          </a:p>
        </p:txBody>
      </p:sp>
      <p:sp>
        <p:nvSpPr>
          <p:cNvPr id="7" name="TextBox 6"/>
          <p:cNvSpPr txBox="1"/>
          <p:nvPr/>
        </p:nvSpPr>
        <p:spPr>
          <a:xfrm>
            <a:off x="4658589" y="4238625"/>
            <a:ext cx="30024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Google data center in The Dalles, Oregon</a:t>
            </a:r>
          </a:p>
        </p:txBody>
      </p:sp>
      <p:pic>
        <p:nvPicPr>
          <p:cNvPr id="8" name="Picture 7" descr="search.600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943100" y="2019300"/>
            <a:ext cx="5715000" cy="22479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31520" y="2162175"/>
            <a:ext cx="13790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Data centers</a:t>
            </a:r>
            <a:br>
              <a:rPr lang="en-US" sz="1600"/>
            </a:br>
            <a:r>
              <a:rPr lang="en-US" sz="1600"/>
              <a:t>(size of a </a:t>
            </a:r>
            <a:br>
              <a:rPr lang="en-US" sz="1600"/>
            </a:br>
            <a:r>
              <a:rPr lang="en-US" sz="1600"/>
              <a:t>football field)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161637" y="1343025"/>
            <a:ext cx="8533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Cooling</a:t>
            </a:r>
            <a:br>
              <a:rPr lang="en-US" sz="1600"/>
            </a:br>
            <a:r>
              <a:rPr lang="en-US" sz="1600"/>
              <a:t>plant</a:t>
            </a:r>
          </a:p>
        </p:txBody>
      </p:sp>
      <p:cxnSp>
        <p:nvCxnSpPr>
          <p:cNvPr id="12" name="Straight Arrow Connector 11"/>
          <p:cNvCxnSpPr>
            <a:stCxn id="9" idx="3"/>
          </p:cNvCxnSpPr>
          <p:nvPr/>
        </p:nvCxnSpPr>
        <p:spPr bwMode="auto">
          <a:xfrm>
            <a:off x="1810616" y="2577674"/>
            <a:ext cx="2418484" cy="413176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4" name="Straight Arrow Connector 13"/>
          <p:cNvCxnSpPr/>
          <p:nvPr/>
        </p:nvCxnSpPr>
        <p:spPr bwMode="auto">
          <a:xfrm>
            <a:off x="1781175" y="2724150"/>
            <a:ext cx="1123950" cy="83820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6" name="Straight Arrow Connector 15"/>
          <p:cNvCxnSpPr/>
          <p:nvPr/>
        </p:nvCxnSpPr>
        <p:spPr bwMode="auto">
          <a:xfrm rot="5400000">
            <a:off x="4881563" y="2290762"/>
            <a:ext cx="904875" cy="17145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pic>
        <p:nvPicPr>
          <p:cNvPr id="13" name="Picture 12" descr="google-dalles-photo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355976" y="1558226"/>
            <a:ext cx="2630768" cy="19772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What's in a data center?</a:t>
            </a:r>
          </a:p>
        </p:txBody>
      </p:sp>
      <p:sp>
        <p:nvSpPr>
          <p:cNvPr id="25" name="Content Placeholder 24"/>
          <p:cNvSpPr>
            <a:spLocks noGrp="1"/>
          </p:cNvSpPr>
          <p:nvPr>
            <p:ph idx="1"/>
          </p:nvPr>
        </p:nvSpPr>
        <p:spPr>
          <a:xfrm>
            <a:off x="990600" y="5353050"/>
            <a:ext cx="7772400" cy="838200"/>
          </a:xfrm>
        </p:spPr>
        <p:txBody>
          <a:bodyPr/>
          <a:lstStyle/>
          <a:p>
            <a:r>
              <a:rPr lang="en-US"/>
              <a:t>Hundreds or thousands of racks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F590D-1EE3-4679-BAB2-47D8C4772F51}" type="slidenum">
              <a:rPr lang="en-GB" smtClean="0"/>
              <a:pPr/>
              <a:t>13</a:t>
            </a:fld>
            <a:endParaRPr lang="en-GB"/>
          </a:p>
        </p:txBody>
      </p:sp>
      <p:pic>
        <p:nvPicPr>
          <p:cNvPr id="28" name="Picture 27" descr="_serverroom2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23949" y="1557480"/>
            <a:ext cx="4848225" cy="3224070"/>
          </a:xfrm>
          <a:prstGeom prst="rect">
            <a:avLst/>
          </a:prstGeom>
        </p:spPr>
      </p:pic>
      <p:pic>
        <p:nvPicPr>
          <p:cNvPr id="31" name="Picture 30" descr="_serverroom3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344477" y="1543049"/>
            <a:ext cx="2070653" cy="3238501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7439999" y="4762500"/>
            <a:ext cx="10209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Source: 1&amp;1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What's in a data center?</a:t>
            </a:r>
          </a:p>
        </p:txBody>
      </p:sp>
      <p:sp>
        <p:nvSpPr>
          <p:cNvPr id="25" name="Content Placeholder 24"/>
          <p:cNvSpPr>
            <a:spLocks noGrp="1"/>
          </p:cNvSpPr>
          <p:nvPr>
            <p:ph idx="1"/>
          </p:nvPr>
        </p:nvSpPr>
        <p:spPr>
          <a:xfrm>
            <a:off x="990600" y="5257800"/>
            <a:ext cx="7772400" cy="933450"/>
          </a:xfrm>
        </p:spPr>
        <p:txBody>
          <a:bodyPr/>
          <a:lstStyle/>
          <a:p>
            <a:r>
              <a:rPr lang="en-US"/>
              <a:t>Massive networking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F590D-1EE3-4679-BAB2-47D8C4772F51}" type="slidenum">
              <a:rPr lang="en-GB" smtClean="0"/>
              <a:pPr/>
              <a:t>14</a:t>
            </a:fld>
            <a:endParaRPr lang="en-GB"/>
          </a:p>
        </p:txBody>
      </p:sp>
      <p:sp>
        <p:nvSpPr>
          <p:cNvPr id="33" name="TextBox 32"/>
          <p:cNvSpPr txBox="1"/>
          <p:nvPr/>
        </p:nvSpPr>
        <p:spPr>
          <a:xfrm>
            <a:off x="6897074" y="4400550"/>
            <a:ext cx="10209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Source: 1&amp;1</a:t>
            </a:r>
          </a:p>
        </p:txBody>
      </p:sp>
      <p:pic>
        <p:nvPicPr>
          <p:cNvPr id="9" name="Picture 8" descr="_fiberoptic_cables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81226" y="1800224"/>
            <a:ext cx="3438524" cy="2578894"/>
          </a:xfrm>
          <a:prstGeom prst="rect">
            <a:avLst/>
          </a:prstGeom>
        </p:spPr>
      </p:pic>
      <p:pic>
        <p:nvPicPr>
          <p:cNvPr id="12" name="Picture 11" descr="_cisco12000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948155" y="1781175"/>
            <a:ext cx="1967119" cy="2624137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What's in a data center?</a:t>
            </a:r>
          </a:p>
        </p:txBody>
      </p:sp>
      <p:sp>
        <p:nvSpPr>
          <p:cNvPr id="25" name="Content Placeholder 24"/>
          <p:cNvSpPr>
            <a:spLocks noGrp="1"/>
          </p:cNvSpPr>
          <p:nvPr>
            <p:ph idx="1"/>
          </p:nvPr>
        </p:nvSpPr>
        <p:spPr>
          <a:xfrm>
            <a:off x="990600" y="5257800"/>
            <a:ext cx="7772400" cy="933450"/>
          </a:xfrm>
        </p:spPr>
        <p:txBody>
          <a:bodyPr/>
          <a:lstStyle/>
          <a:p>
            <a:r>
              <a:rPr lang="en-US"/>
              <a:t>Emergency power supplies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F590D-1EE3-4679-BAB2-47D8C4772F51}" type="slidenum">
              <a:rPr lang="en-GB" smtClean="0"/>
              <a:pPr/>
              <a:t>15</a:t>
            </a:fld>
            <a:endParaRPr lang="en-GB"/>
          </a:p>
        </p:txBody>
      </p:sp>
      <p:sp>
        <p:nvSpPr>
          <p:cNvPr id="33" name="TextBox 32"/>
          <p:cNvSpPr txBox="1"/>
          <p:nvPr/>
        </p:nvSpPr>
        <p:spPr>
          <a:xfrm>
            <a:off x="7906724" y="4505325"/>
            <a:ext cx="10209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Source: 1&amp;1</a:t>
            </a:r>
          </a:p>
        </p:txBody>
      </p:sp>
      <p:pic>
        <p:nvPicPr>
          <p:cNvPr id="11" name="Picture 10" descr="_diesel_engine3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09649" y="1821656"/>
            <a:ext cx="3609975" cy="2707481"/>
          </a:xfrm>
          <a:prstGeom prst="rect">
            <a:avLst/>
          </a:prstGeom>
        </p:spPr>
      </p:pic>
      <p:pic>
        <p:nvPicPr>
          <p:cNvPr id="13" name="Picture 12" descr="_diesel_tanks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702908" y="1819275"/>
            <a:ext cx="2042092" cy="2724150"/>
          </a:xfrm>
          <a:prstGeom prst="rect">
            <a:avLst/>
          </a:prstGeom>
        </p:spPr>
      </p:pic>
      <p:pic>
        <p:nvPicPr>
          <p:cNvPr id="14" name="Picture 13" descr="_battery blocks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885204" y="1828799"/>
            <a:ext cx="2020671" cy="269557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What's in a data center?</a:t>
            </a:r>
          </a:p>
        </p:txBody>
      </p:sp>
      <p:sp>
        <p:nvSpPr>
          <p:cNvPr id="25" name="Content Placeholder 24"/>
          <p:cNvSpPr>
            <a:spLocks noGrp="1"/>
          </p:cNvSpPr>
          <p:nvPr>
            <p:ph idx="1"/>
          </p:nvPr>
        </p:nvSpPr>
        <p:spPr>
          <a:xfrm>
            <a:off x="990600" y="5257800"/>
            <a:ext cx="7772400" cy="933450"/>
          </a:xfrm>
        </p:spPr>
        <p:txBody>
          <a:bodyPr/>
          <a:lstStyle/>
          <a:p>
            <a:r>
              <a:rPr lang="en-US"/>
              <a:t>Massive cooling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F590D-1EE3-4679-BAB2-47D8C4772F51}" type="slidenum">
              <a:rPr lang="en-GB" smtClean="0"/>
              <a:pPr/>
              <a:t>16</a:t>
            </a:fld>
            <a:endParaRPr lang="en-GB"/>
          </a:p>
        </p:txBody>
      </p:sp>
      <p:sp>
        <p:nvSpPr>
          <p:cNvPr id="33" name="TextBox 32"/>
          <p:cNvSpPr txBox="1"/>
          <p:nvPr/>
        </p:nvSpPr>
        <p:spPr>
          <a:xfrm>
            <a:off x="7439999" y="4324350"/>
            <a:ext cx="10209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Source: 1&amp;1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1495426" y="1743075"/>
            <a:ext cx="7010618" cy="2543175"/>
            <a:chOff x="276225" y="1752600"/>
            <a:chExt cx="8074025" cy="2928937"/>
          </a:xfrm>
        </p:grpSpPr>
        <p:pic>
          <p:nvPicPr>
            <p:cNvPr id="9" name="Picture 8" descr="_cooling_system.jp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6225" y="1759743"/>
              <a:ext cx="3895725" cy="2921794"/>
            </a:xfrm>
            <a:prstGeom prst="rect">
              <a:avLst/>
            </a:prstGeom>
          </p:spPr>
        </p:pic>
        <p:pic>
          <p:nvPicPr>
            <p:cNvPr id="10" name="Picture 9" descr="_cooling_towers.jp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64050" y="1752600"/>
              <a:ext cx="3886200" cy="291465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Energy matters!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9598" y="4325048"/>
            <a:ext cx="7772400" cy="1821431"/>
          </a:xfrm>
        </p:spPr>
        <p:txBody>
          <a:bodyPr/>
          <a:lstStyle/>
          <a:p>
            <a:r>
              <a:rPr lang="en-US" dirty="0"/>
              <a:t>Data centers consume a lot of energy</a:t>
            </a:r>
          </a:p>
          <a:p>
            <a:pPr lvl="1"/>
            <a:r>
              <a:rPr lang="en-US" dirty="0"/>
              <a:t>Makes sense to build them near sources of cheap electricity</a:t>
            </a:r>
          </a:p>
          <a:p>
            <a:pPr lvl="1"/>
            <a:r>
              <a:rPr lang="en-US" dirty="0"/>
              <a:t>Example: Price per KWh is 3.6ct in Idaho (near hydroelectric power), 10ct in California (long distance transmission), 18ct in Hawaii (must ship fuel)</a:t>
            </a:r>
          </a:p>
          <a:p>
            <a:pPr lvl="1"/>
            <a:r>
              <a:rPr lang="en-US" dirty="0"/>
              <a:t>Most of this is converted into heat </a:t>
            </a:r>
            <a:r>
              <a:rPr lang="en-US" dirty="0">
                <a:sym typeface="Symbol"/>
              </a:rPr>
              <a:t> Cooling is a big issue!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F590D-1EE3-4679-BAB2-47D8C4772F51}" type="slidenum">
              <a:rPr lang="en-GB" smtClean="0"/>
              <a:pPr/>
              <a:t>17</a:t>
            </a:fld>
            <a:endParaRPr lang="en-GB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7554364"/>
              </p:ext>
            </p:extLst>
          </p:nvPr>
        </p:nvGraphicFramePr>
        <p:xfrm>
          <a:off x="2238374" y="1606550"/>
          <a:ext cx="5038725" cy="2346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46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61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906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5729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33829">
                <a:tc>
                  <a:txBody>
                    <a:bodyPr/>
                    <a:lstStyle/>
                    <a:p>
                      <a:r>
                        <a:rPr lang="en-US" sz="1600"/>
                        <a:t>Company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Servers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Electricity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Cost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3829">
                <a:tc>
                  <a:txBody>
                    <a:bodyPr/>
                    <a:lstStyle/>
                    <a:p>
                      <a:r>
                        <a:rPr lang="en-US" sz="1600"/>
                        <a:t>eBay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/>
                        <a:t>16K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/>
                        <a:t>~0.6*10</a:t>
                      </a:r>
                      <a:r>
                        <a:rPr lang="en-US" sz="1600" baseline="30000"/>
                        <a:t>5</a:t>
                      </a:r>
                      <a:r>
                        <a:rPr lang="en-US" sz="1600"/>
                        <a:t> MWh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/>
                        <a:t>~$3.7M/yr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3829">
                <a:tc>
                  <a:txBody>
                    <a:bodyPr/>
                    <a:lstStyle/>
                    <a:p>
                      <a:r>
                        <a:rPr lang="en-US" sz="1600"/>
                        <a:t>Akamai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/>
                        <a:t>40K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/>
                        <a:t>~1.7*10</a:t>
                      </a:r>
                      <a:r>
                        <a:rPr lang="en-US" sz="1600" baseline="30000"/>
                        <a:t>5</a:t>
                      </a:r>
                      <a:r>
                        <a:rPr lang="en-US" sz="1600"/>
                        <a:t> MWh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/>
                        <a:t>~$10M/yr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3829">
                <a:tc>
                  <a:txBody>
                    <a:bodyPr/>
                    <a:lstStyle/>
                    <a:p>
                      <a:r>
                        <a:rPr lang="en-US" sz="1600"/>
                        <a:t>Rackspace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/>
                        <a:t>50K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/>
                        <a:t>~2*10</a:t>
                      </a:r>
                      <a:r>
                        <a:rPr lang="en-US" sz="1600" baseline="30000"/>
                        <a:t>5</a:t>
                      </a:r>
                      <a:r>
                        <a:rPr lang="en-US" sz="1600"/>
                        <a:t> MWh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/>
                        <a:t>~$12M/yr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3829">
                <a:tc>
                  <a:txBody>
                    <a:bodyPr/>
                    <a:lstStyle/>
                    <a:p>
                      <a:r>
                        <a:rPr lang="en-US" sz="1600"/>
                        <a:t>Microsoft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/>
                        <a:t>&gt;200K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/>
                        <a:t>&gt;6*10</a:t>
                      </a:r>
                      <a:r>
                        <a:rPr lang="en-US" sz="1600" baseline="30000"/>
                        <a:t>5</a:t>
                      </a:r>
                      <a:r>
                        <a:rPr lang="en-US" sz="1600"/>
                        <a:t> MWh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/>
                        <a:t>&gt;$36M/yr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3829">
                <a:tc>
                  <a:txBody>
                    <a:bodyPr/>
                    <a:lstStyle/>
                    <a:p>
                      <a:r>
                        <a:rPr lang="en-US" sz="1600"/>
                        <a:t>Google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/>
                        <a:t>&gt;500K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/>
                        <a:t>&gt;6.3*10</a:t>
                      </a:r>
                      <a:r>
                        <a:rPr lang="en-US" sz="1600" baseline="30000"/>
                        <a:t>5</a:t>
                      </a:r>
                      <a:r>
                        <a:rPr lang="en-US" sz="1600"/>
                        <a:t> MWh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&gt;$38M/</a:t>
                      </a:r>
                      <a:r>
                        <a:rPr lang="en-US" sz="1600" dirty="0" err="1"/>
                        <a:t>yr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3829">
                <a:tc>
                  <a:txBody>
                    <a:bodyPr/>
                    <a:lstStyle/>
                    <a:p>
                      <a:r>
                        <a:rPr lang="en-US" sz="1600"/>
                        <a:t>USA (2006)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4876800" y="3988018"/>
            <a:ext cx="23903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Source: Qureshi et al., SIGCOMM 2009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677362" y="3626109"/>
            <a:ext cx="7425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10.9M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530648" y="3599389"/>
            <a:ext cx="14542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/>
              <a:t>610*10</a:t>
            </a:r>
            <a:r>
              <a:rPr lang="en-US" sz="1600" baseline="30000" dirty="0"/>
              <a:t>5</a:t>
            </a:r>
            <a:r>
              <a:rPr lang="en-US" sz="1600" dirty="0"/>
              <a:t> MWh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233682" y="3646069"/>
            <a:ext cx="9569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/>
              <a:t>$4.5B/</a:t>
            </a:r>
            <a:r>
              <a:rPr lang="en-US" sz="1600" dirty="0" err="1"/>
              <a:t>yr</a:t>
            </a:r>
            <a:endParaRPr lang="en-US" sz="16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1" grpId="0"/>
      <p:bldP spid="1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Energy matters!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0600" y="1481960"/>
            <a:ext cx="7772400" cy="4985516"/>
          </a:xfrm>
        </p:spPr>
        <p:txBody>
          <a:bodyPr/>
          <a:lstStyle/>
          <a:p>
            <a:r>
              <a:rPr lang="en-US" dirty="0"/>
              <a:t>There are even bigger energy consumers:</a:t>
            </a:r>
          </a:p>
          <a:p>
            <a:pPr lvl="1"/>
            <a:r>
              <a:rPr lang="en-US" dirty="0">
                <a:hlinkClick r:id="rId2"/>
              </a:rPr>
              <a:t>http://motherboard.vice.com/read/bitcoin-could-consume-as-much-electricity-as-denmark-by-2020</a:t>
            </a:r>
            <a:endParaRPr lang="en-US" dirty="0"/>
          </a:p>
          <a:p>
            <a:pPr lvl="1"/>
            <a:r>
              <a:rPr lang="en-US" dirty="0"/>
              <a:t>2020 14 Gigawatts (Total power generation capacity of Denmark)</a:t>
            </a:r>
          </a:p>
          <a:p>
            <a:pPr lvl="1"/>
            <a:r>
              <a:rPr lang="en-US" dirty="0"/>
              <a:t>1 Bitcoin in 2020 would consume half the annual household usage emitting 4,000 kg of CO</a:t>
            </a:r>
            <a:r>
              <a:rPr lang="en-US" baseline="-25000" dirty="0"/>
              <a:t>2</a:t>
            </a:r>
          </a:p>
          <a:p>
            <a:pPr lvl="1"/>
            <a:r>
              <a:rPr lang="en-US" dirty="0"/>
              <a:t>This is a big issue because of the enthusiasm for the </a:t>
            </a:r>
            <a:r>
              <a:rPr lang="en-US" dirty="0" err="1"/>
              <a:t>Blockchain</a:t>
            </a:r>
            <a:r>
              <a:rPr lang="en-US" dirty="0"/>
              <a:t> driving new functionality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F590D-1EE3-4679-BAB2-47D8C4772F51}" type="slidenum">
              <a:rPr lang="en-GB" smtClean="0"/>
              <a:pPr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01787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Scaling 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0600" y="4410075"/>
            <a:ext cx="7772400" cy="1609725"/>
          </a:xfrm>
        </p:spPr>
        <p:txBody>
          <a:bodyPr/>
          <a:lstStyle/>
          <a:p>
            <a:r>
              <a:rPr lang="en-US"/>
              <a:t>What if even a data center is not big enough?</a:t>
            </a:r>
          </a:p>
          <a:p>
            <a:pPr lvl="1"/>
            <a:r>
              <a:rPr lang="en-US"/>
              <a:t>Build additional data centers</a:t>
            </a:r>
          </a:p>
          <a:p>
            <a:pPr lvl="1"/>
            <a:r>
              <a:rPr lang="en-US"/>
              <a:t>Where? How many?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F590D-1EE3-4679-BAB2-47D8C4772F51}" type="slidenum">
              <a:rPr lang="en-GB" smtClean="0"/>
              <a:pPr/>
              <a:t>19</a:t>
            </a:fld>
            <a:endParaRPr lang="en-GB"/>
          </a:p>
        </p:txBody>
      </p:sp>
      <p:pic>
        <p:nvPicPr>
          <p:cNvPr id="6" name="Picture 5" descr="s1_cut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81025" y="2783204"/>
            <a:ext cx="529644" cy="626745"/>
          </a:xfrm>
          <a:prstGeom prst="rect">
            <a:avLst/>
          </a:prstGeom>
        </p:spPr>
      </p:pic>
      <p:pic>
        <p:nvPicPr>
          <p:cNvPr id="7" name="Picture 6" descr="s2_cut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flipH="1">
            <a:off x="1362075" y="2505074"/>
            <a:ext cx="839678" cy="918893"/>
          </a:xfrm>
          <a:prstGeom prst="rect">
            <a:avLst/>
          </a:prstGeom>
        </p:spPr>
      </p:pic>
      <p:pic>
        <p:nvPicPr>
          <p:cNvPr id="8" name="Picture 7" descr="cluster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flipH="1">
            <a:off x="2495181" y="2171699"/>
            <a:ext cx="898393" cy="124976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71475" y="3543300"/>
            <a:ext cx="8858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PC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190626" y="3524250"/>
            <a:ext cx="11334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Server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409824" y="3533775"/>
            <a:ext cx="10191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Cluster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038599" y="3533775"/>
            <a:ext cx="11906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Data center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210298" y="3524250"/>
            <a:ext cx="23812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Network of data centers</a:t>
            </a:r>
          </a:p>
        </p:txBody>
      </p:sp>
      <p:pic>
        <p:nvPicPr>
          <p:cNvPr id="18" name="Picture 17" descr="google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829050" y="1746104"/>
            <a:ext cx="1738312" cy="1701946"/>
          </a:xfrm>
          <a:prstGeom prst="rect">
            <a:avLst/>
          </a:prstGeom>
        </p:spPr>
      </p:pic>
      <p:pic>
        <p:nvPicPr>
          <p:cNvPr id="19" name="Picture 18" descr="google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276975" y="1203179"/>
            <a:ext cx="704850" cy="690104"/>
          </a:xfrm>
          <a:prstGeom prst="rect">
            <a:avLst/>
          </a:prstGeom>
        </p:spPr>
      </p:pic>
      <p:pic>
        <p:nvPicPr>
          <p:cNvPr id="20" name="Picture 19" descr="google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048500" y="1203179"/>
            <a:ext cx="704850" cy="690104"/>
          </a:xfrm>
          <a:prstGeom prst="rect">
            <a:avLst/>
          </a:prstGeom>
        </p:spPr>
      </p:pic>
      <p:pic>
        <p:nvPicPr>
          <p:cNvPr id="21" name="Picture 20" descr="google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820025" y="1203179"/>
            <a:ext cx="704850" cy="690104"/>
          </a:xfrm>
          <a:prstGeom prst="rect">
            <a:avLst/>
          </a:prstGeom>
        </p:spPr>
      </p:pic>
      <p:pic>
        <p:nvPicPr>
          <p:cNvPr id="22" name="Picture 21" descr="google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267450" y="1974704"/>
            <a:ext cx="704850" cy="690104"/>
          </a:xfrm>
          <a:prstGeom prst="rect">
            <a:avLst/>
          </a:prstGeom>
        </p:spPr>
      </p:pic>
      <p:pic>
        <p:nvPicPr>
          <p:cNvPr id="23" name="Picture 22" descr="google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038975" y="1974704"/>
            <a:ext cx="704850" cy="690104"/>
          </a:xfrm>
          <a:prstGeom prst="rect">
            <a:avLst/>
          </a:prstGeom>
        </p:spPr>
      </p:pic>
      <p:pic>
        <p:nvPicPr>
          <p:cNvPr id="24" name="Picture 23" descr="google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810500" y="1974704"/>
            <a:ext cx="704850" cy="690104"/>
          </a:xfrm>
          <a:prstGeom prst="rect">
            <a:avLst/>
          </a:prstGeom>
        </p:spPr>
      </p:pic>
      <p:pic>
        <p:nvPicPr>
          <p:cNvPr id="25" name="Picture 24" descr="google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267450" y="2746229"/>
            <a:ext cx="704850" cy="690104"/>
          </a:xfrm>
          <a:prstGeom prst="rect">
            <a:avLst/>
          </a:prstGeom>
        </p:spPr>
      </p:pic>
      <p:pic>
        <p:nvPicPr>
          <p:cNvPr id="26" name="Picture 25" descr="google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038975" y="2746229"/>
            <a:ext cx="704850" cy="690104"/>
          </a:xfrm>
          <a:prstGeom prst="rect">
            <a:avLst/>
          </a:prstGeom>
        </p:spPr>
      </p:pic>
      <p:pic>
        <p:nvPicPr>
          <p:cNvPr id="27" name="Picture 26" descr="google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810500" y="2746229"/>
            <a:ext cx="704850" cy="69010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Clouds</a:t>
            </a:r>
            <a:r>
              <a:rPr lang="is-IS" dirty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0599" y="1658938"/>
            <a:ext cx="7858125" cy="4532312"/>
          </a:xfrm>
        </p:spPr>
        <p:txBody>
          <a:bodyPr/>
          <a:lstStyle/>
          <a:p>
            <a:r>
              <a:rPr lang="en-US" dirty="0">
                <a:solidFill>
                  <a:srgbClr val="FF9900"/>
                </a:solidFill>
              </a:rPr>
              <a:t>Computing at scale</a:t>
            </a:r>
          </a:p>
          <a:p>
            <a:pPr lvl="1"/>
            <a:r>
              <a:rPr lang="en-US" dirty="0">
                <a:solidFill>
                  <a:srgbClr val="FF9900"/>
                </a:solidFill>
              </a:rPr>
              <a:t>The need for scalability; scale of current services</a:t>
            </a:r>
          </a:p>
          <a:p>
            <a:pPr lvl="1"/>
            <a:r>
              <a:rPr lang="en-US" dirty="0"/>
              <a:t>Scaling up: From PCs to data centers</a:t>
            </a:r>
          </a:p>
          <a:p>
            <a:pPr lvl="1"/>
            <a:r>
              <a:rPr lang="en-US" dirty="0"/>
              <a:t>Problems with 'classical' scaling techniques </a:t>
            </a:r>
            <a:br>
              <a:rPr lang="en-US" dirty="0"/>
            </a:br>
            <a:endParaRPr lang="en-US" dirty="0"/>
          </a:p>
          <a:p>
            <a:r>
              <a:rPr lang="en-US" dirty="0"/>
              <a:t>Utility computing and cloud computing</a:t>
            </a:r>
          </a:p>
          <a:p>
            <a:pPr lvl="1"/>
            <a:r>
              <a:rPr lang="en-US" dirty="0"/>
              <a:t>What are utility computing and cloud computing?</a:t>
            </a:r>
          </a:p>
          <a:p>
            <a:pPr lvl="1"/>
            <a:r>
              <a:rPr lang="en-US" dirty="0"/>
              <a:t>What kinds of clouds exist today?</a:t>
            </a:r>
          </a:p>
          <a:p>
            <a:pPr lvl="1"/>
            <a:r>
              <a:rPr lang="en-US" dirty="0"/>
              <a:t>What kinds of applications run on the cloud?</a:t>
            </a:r>
          </a:p>
          <a:p>
            <a:pPr lvl="1"/>
            <a:r>
              <a:rPr lang="en-US" dirty="0"/>
              <a:t>Virtualization: How clouds work 'under the hood'</a:t>
            </a:r>
          </a:p>
          <a:p>
            <a:pPr lvl="1"/>
            <a:r>
              <a:rPr lang="en-US" dirty="0"/>
              <a:t>Some cloud computing challenges</a:t>
            </a:r>
          </a:p>
          <a:p>
            <a:pPr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F590D-1EE3-4679-BAB2-47D8C4772F51}" type="slidenum">
              <a:rPr lang="en-GB" smtClean="0"/>
              <a:pPr/>
              <a:t>2</a:t>
            </a:fld>
            <a:endParaRPr lang="en-GB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Global distribution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0600" y="3867150"/>
            <a:ext cx="7772400" cy="2466975"/>
          </a:xfrm>
        </p:spPr>
        <p:txBody>
          <a:bodyPr/>
          <a:lstStyle/>
          <a:p>
            <a:r>
              <a:rPr lang="en-US"/>
              <a:t>Data centers are often globally distributed</a:t>
            </a:r>
          </a:p>
          <a:p>
            <a:pPr lvl="1"/>
            <a:r>
              <a:rPr lang="en-US"/>
              <a:t>Example above: Google data center locations (inferred)</a:t>
            </a:r>
          </a:p>
          <a:p>
            <a:r>
              <a:rPr lang="en-US"/>
              <a:t>Why?</a:t>
            </a:r>
          </a:p>
          <a:p>
            <a:pPr lvl="1"/>
            <a:r>
              <a:rPr lang="en-US"/>
              <a:t>Need to be close to users (physics!)</a:t>
            </a:r>
          </a:p>
          <a:p>
            <a:pPr lvl="1"/>
            <a:r>
              <a:rPr lang="en-US"/>
              <a:t>Cheaper resources</a:t>
            </a:r>
          </a:p>
          <a:p>
            <a:pPr lvl="1"/>
            <a:r>
              <a:rPr lang="en-US"/>
              <a:t>Protection against failures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F590D-1EE3-4679-BAB2-47D8C4772F51}" type="slidenum">
              <a:rPr lang="en-GB" smtClean="0"/>
              <a:pPr/>
              <a:t>20</a:t>
            </a:fld>
            <a:endParaRPr lang="en-GB"/>
          </a:p>
        </p:txBody>
      </p:sp>
      <p:pic>
        <p:nvPicPr>
          <p:cNvPr id="6" name="Content Placeholder 5" descr="gdc-global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4857520" y="1657349"/>
            <a:ext cx="3937821" cy="1828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Picture 6" descr="gdc-us.gif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23976" y="1657350"/>
            <a:ext cx="3421626" cy="1828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Trend: Modular data center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0600" y="4029075"/>
            <a:ext cx="7772400" cy="2162174"/>
          </a:xfrm>
        </p:spPr>
        <p:txBody>
          <a:bodyPr/>
          <a:lstStyle/>
          <a:p>
            <a:r>
              <a:rPr lang="en-US"/>
              <a:t>Need more capacity? Just </a:t>
            </a:r>
            <a:br>
              <a:rPr lang="en-US"/>
            </a:br>
            <a:r>
              <a:rPr lang="en-US"/>
              <a:t>deploy another container!</a:t>
            </a:r>
          </a:p>
          <a:p>
            <a:pPr lvl="1"/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F590D-1EE3-4679-BAB2-47D8C4772F51}" type="slidenum">
              <a:rPr lang="en-GB" smtClean="0"/>
              <a:pPr/>
              <a:t>21</a:t>
            </a:fld>
            <a:endParaRPr lang="en-GB"/>
          </a:p>
        </p:txBody>
      </p:sp>
      <p:pic>
        <p:nvPicPr>
          <p:cNvPr id="6" name="Picture 5" descr="mdc-0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66849" y="1587500"/>
            <a:ext cx="2962275" cy="1974850"/>
          </a:xfrm>
          <a:prstGeom prst="rect">
            <a:avLst/>
          </a:prstGeom>
        </p:spPr>
      </p:pic>
      <p:pic>
        <p:nvPicPr>
          <p:cNvPr id="7" name="Picture 6" descr="mdc-02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148261" y="1590675"/>
            <a:ext cx="2986089" cy="1990726"/>
          </a:xfrm>
          <a:prstGeom prst="rect">
            <a:avLst/>
          </a:prstGeom>
        </p:spPr>
      </p:pic>
      <p:pic>
        <p:nvPicPr>
          <p:cNvPr id="8" name="Picture 7" descr="image1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136433" y="4029074"/>
            <a:ext cx="2036017" cy="2007097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Plan for today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0599" y="1658938"/>
            <a:ext cx="7858125" cy="4532312"/>
          </a:xfrm>
        </p:spPr>
        <p:txBody>
          <a:bodyPr/>
          <a:lstStyle/>
          <a:p>
            <a:r>
              <a:rPr lang="en-US"/>
              <a:t>Computing at scale</a:t>
            </a:r>
          </a:p>
          <a:p>
            <a:pPr lvl="1"/>
            <a:r>
              <a:rPr lang="en-US"/>
              <a:t>The need for scalability; scale of current services</a:t>
            </a:r>
          </a:p>
          <a:p>
            <a:pPr lvl="1"/>
            <a:r>
              <a:rPr lang="en-US"/>
              <a:t>Scaling up: From PCs to data centers</a:t>
            </a:r>
          </a:p>
          <a:p>
            <a:pPr lvl="1"/>
            <a:r>
              <a:rPr lang="en-US">
                <a:solidFill>
                  <a:srgbClr val="FF9900"/>
                </a:solidFill>
              </a:rPr>
              <a:t>Problems with 'classical' scaling techniques </a:t>
            </a:r>
            <a:br>
              <a:rPr lang="en-US">
                <a:solidFill>
                  <a:srgbClr val="FF9900"/>
                </a:solidFill>
              </a:rPr>
            </a:br>
            <a:endParaRPr lang="en-US">
              <a:solidFill>
                <a:srgbClr val="FF9900"/>
              </a:solidFill>
            </a:endParaRPr>
          </a:p>
          <a:p>
            <a:r>
              <a:rPr lang="en-US"/>
              <a:t>Utility computing and cloud computing</a:t>
            </a:r>
          </a:p>
          <a:p>
            <a:pPr lvl="1"/>
            <a:r>
              <a:rPr lang="en-US"/>
              <a:t>What are utility computing and cloud computing?</a:t>
            </a:r>
          </a:p>
          <a:p>
            <a:pPr lvl="1"/>
            <a:r>
              <a:rPr lang="en-US"/>
              <a:t>What kinds of clouds exist today?</a:t>
            </a:r>
          </a:p>
          <a:p>
            <a:pPr lvl="1"/>
            <a:r>
              <a:rPr lang="en-US"/>
              <a:t>What kinds of applications run on the cloud?</a:t>
            </a:r>
          </a:p>
          <a:p>
            <a:pPr lvl="1"/>
            <a:r>
              <a:rPr lang="en-US"/>
              <a:t>Virtualization: How clouds work 'under the hood'</a:t>
            </a:r>
          </a:p>
          <a:p>
            <a:pPr lvl="1"/>
            <a:r>
              <a:rPr lang="en-US"/>
              <a:t>Some cloud computing challenges</a:t>
            </a:r>
          </a:p>
          <a:p>
            <a:pPr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F590D-1EE3-4679-BAB2-47D8C4772F51}" type="slidenum">
              <a:rPr lang="en-GB" smtClean="0"/>
              <a:pPr/>
              <a:t>22</a:t>
            </a:fld>
            <a:endParaRPr lang="en-GB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Problem #1: Difficult to dimension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0600" y="4286250"/>
            <a:ext cx="7772400" cy="1905000"/>
          </a:xfrm>
        </p:spPr>
        <p:txBody>
          <a:bodyPr>
            <a:normAutofit/>
          </a:bodyPr>
          <a:lstStyle/>
          <a:p>
            <a:r>
              <a:rPr lang="en-US"/>
              <a:t>Problem: Load can vary considerably</a:t>
            </a:r>
          </a:p>
          <a:p>
            <a:pPr lvl="1"/>
            <a:r>
              <a:rPr lang="en-US"/>
              <a:t>Peak load can exceed average load by factor 2x-10x [Why?]</a:t>
            </a:r>
          </a:p>
          <a:p>
            <a:pPr lvl="1"/>
            <a:r>
              <a:rPr lang="en-US"/>
              <a:t>But: Few users deliberately provision for less than the peak</a:t>
            </a:r>
          </a:p>
          <a:p>
            <a:pPr lvl="1"/>
            <a:r>
              <a:rPr lang="en-US"/>
              <a:t>Result: Server utilization in existing data centers ~5%-20%!!</a:t>
            </a:r>
          </a:p>
          <a:p>
            <a:pPr lvl="1"/>
            <a:r>
              <a:rPr lang="en-US"/>
              <a:t>Dilemma: Waste resources or lose customers!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F590D-1EE3-4679-BAB2-47D8C4772F51}" type="slidenum">
              <a:rPr lang="en-GB" smtClean="0"/>
              <a:pPr/>
              <a:t>23</a:t>
            </a:fld>
            <a:endParaRPr lang="en-GB"/>
          </a:p>
        </p:txBody>
      </p:sp>
      <p:pic>
        <p:nvPicPr>
          <p:cNvPr id="6" name="Picture 5" descr="provisioning-1.g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23949" y="1838325"/>
            <a:ext cx="3636341" cy="1831442"/>
          </a:xfrm>
          <a:prstGeom prst="rect">
            <a:avLst/>
          </a:prstGeom>
        </p:spPr>
      </p:pic>
      <p:pic>
        <p:nvPicPr>
          <p:cNvPr id="7" name="Picture 6" descr="provisioning-3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972051" y="1847850"/>
            <a:ext cx="3683578" cy="1819274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 bwMode="auto">
          <a:xfrm rot="5400000" flipH="1" flipV="1">
            <a:off x="1909763" y="2605088"/>
            <a:ext cx="828675" cy="1588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33CC33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0" name="TextBox 9"/>
          <p:cNvSpPr txBox="1"/>
          <p:nvPr/>
        </p:nvSpPr>
        <p:spPr>
          <a:xfrm>
            <a:off x="1859044" y="1790700"/>
            <a:ext cx="9433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33CC33"/>
                </a:solidFill>
              </a:rPr>
              <a:t>2x-10x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303516" y="1352550"/>
            <a:ext cx="14077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solidFill>
                  <a:srgbClr val="FF0000"/>
                </a:solidFill>
              </a:rPr>
              <a:t>Jobs cannot </a:t>
            </a:r>
            <a:br>
              <a:rPr lang="en-US" sz="1600">
                <a:solidFill>
                  <a:srgbClr val="FF0000"/>
                </a:solidFill>
              </a:rPr>
            </a:br>
            <a:r>
              <a:rPr lang="en-US" sz="1600">
                <a:solidFill>
                  <a:srgbClr val="FF0000"/>
                </a:solidFill>
              </a:rPr>
              <a:t>be completed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683261" y="1352550"/>
            <a:ext cx="120097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solidFill>
                  <a:srgbClr val="FF0000"/>
                </a:solidFill>
              </a:rPr>
              <a:t>Dissatisfied</a:t>
            </a:r>
            <a:br>
              <a:rPr lang="en-US" sz="1600">
                <a:solidFill>
                  <a:srgbClr val="FF0000"/>
                </a:solidFill>
              </a:rPr>
            </a:br>
            <a:r>
              <a:rPr lang="en-US" sz="1600">
                <a:solidFill>
                  <a:srgbClr val="FF0000"/>
                </a:solidFill>
              </a:rPr>
              <a:t>customers</a:t>
            </a:r>
            <a:br>
              <a:rPr lang="en-US" sz="1600">
                <a:solidFill>
                  <a:srgbClr val="FF0000"/>
                </a:solidFill>
              </a:rPr>
            </a:br>
            <a:r>
              <a:rPr lang="en-US" sz="1600">
                <a:solidFill>
                  <a:srgbClr val="FF0000"/>
                </a:solidFill>
              </a:rPr>
              <a:t>leave</a:t>
            </a:r>
          </a:p>
        </p:txBody>
      </p:sp>
      <p:cxnSp>
        <p:nvCxnSpPr>
          <p:cNvPr id="15" name="Straight Arrow Connector 14"/>
          <p:cNvCxnSpPr>
            <a:stCxn id="12" idx="2"/>
          </p:cNvCxnSpPr>
          <p:nvPr/>
        </p:nvCxnSpPr>
        <p:spPr bwMode="auto">
          <a:xfrm rot="5400000">
            <a:off x="5615423" y="2027377"/>
            <a:ext cx="482024" cy="30192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7" name="Straight Arrow Connector 16"/>
          <p:cNvCxnSpPr/>
          <p:nvPr/>
        </p:nvCxnSpPr>
        <p:spPr bwMode="auto">
          <a:xfrm rot="16200000" flipH="1">
            <a:off x="7367587" y="2262187"/>
            <a:ext cx="333376" cy="17145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9" name="Straight Arrow Connector 18"/>
          <p:cNvCxnSpPr/>
          <p:nvPr/>
        </p:nvCxnSpPr>
        <p:spPr bwMode="auto">
          <a:xfrm rot="10800000" flipV="1">
            <a:off x="6667500" y="2171699"/>
            <a:ext cx="381000" cy="295275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5" name="TextBox 24"/>
          <p:cNvSpPr txBox="1"/>
          <p:nvPr/>
        </p:nvSpPr>
        <p:spPr>
          <a:xfrm>
            <a:off x="1387702" y="3676650"/>
            <a:ext cx="28766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Provisioning for the peak load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297514" y="3676650"/>
            <a:ext cx="27151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Provisioning below the peak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3" grpId="0"/>
      <p:bldP spid="25" grpId="0"/>
      <p:bldP spid="2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Problem #2: Expensive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Need to invest many $$$ in hardware</a:t>
            </a:r>
          </a:p>
          <a:p>
            <a:pPr lvl="1"/>
            <a:r>
              <a:rPr lang="en-US"/>
              <a:t>Even a small cluster can easily cost $100,000</a:t>
            </a:r>
          </a:p>
          <a:p>
            <a:pPr lvl="1"/>
            <a:r>
              <a:rPr lang="en-US"/>
              <a:t>Microsoft recently invested $499 million in a single </a:t>
            </a:r>
            <a:br>
              <a:rPr lang="en-US"/>
            </a:br>
            <a:r>
              <a:rPr lang="en-US"/>
              <a:t>data center</a:t>
            </a:r>
          </a:p>
          <a:p>
            <a:pPr lvl="1"/>
            <a:endParaRPr lang="en-US"/>
          </a:p>
          <a:p>
            <a:r>
              <a:rPr lang="en-US"/>
              <a:t>Need expertise</a:t>
            </a:r>
          </a:p>
          <a:p>
            <a:pPr lvl="1"/>
            <a:r>
              <a:rPr lang="en-US"/>
              <a:t>Planning and setting up a large cluster is highly nontrivial</a:t>
            </a:r>
          </a:p>
          <a:p>
            <a:pPr lvl="1"/>
            <a:r>
              <a:rPr lang="en-US"/>
              <a:t>Cluster may require special software, etc.</a:t>
            </a:r>
          </a:p>
          <a:p>
            <a:pPr lvl="1"/>
            <a:endParaRPr lang="en-US"/>
          </a:p>
          <a:p>
            <a:r>
              <a:rPr lang="en-US"/>
              <a:t>Need maintenance</a:t>
            </a:r>
          </a:p>
          <a:p>
            <a:pPr lvl="1"/>
            <a:r>
              <a:rPr lang="en-US"/>
              <a:t>Someone needs to replace faulty hardware, install software upgrades, maintain user accounts, ...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F590D-1EE3-4679-BAB2-47D8C4772F51}" type="slidenum">
              <a:rPr lang="en-GB" smtClean="0"/>
              <a:pPr/>
              <a:t>24</a:t>
            </a:fld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Problem #3: Difficult to scale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0600" y="1658938"/>
            <a:ext cx="7772400" cy="4465637"/>
          </a:xfrm>
        </p:spPr>
        <p:txBody>
          <a:bodyPr/>
          <a:lstStyle/>
          <a:p>
            <a:r>
              <a:rPr lang="en-US"/>
              <a:t>Scaling up is difficult</a:t>
            </a:r>
          </a:p>
          <a:p>
            <a:pPr lvl="1"/>
            <a:r>
              <a:rPr lang="en-US"/>
              <a:t>Need to order new machines, install them, integrate with existing cluster - can take weeks</a:t>
            </a:r>
          </a:p>
          <a:p>
            <a:pPr lvl="1"/>
            <a:r>
              <a:rPr lang="en-US"/>
              <a:t>Large scaling factors may require major redesign, e.g., new storage system, new interconnect, new building (!)</a:t>
            </a:r>
          </a:p>
          <a:p>
            <a:pPr lvl="1"/>
            <a:endParaRPr lang="en-US"/>
          </a:p>
          <a:p>
            <a:r>
              <a:rPr lang="en-US"/>
              <a:t>Scaling down is difficult</a:t>
            </a:r>
          </a:p>
          <a:p>
            <a:pPr lvl="1"/>
            <a:r>
              <a:rPr lang="en-US"/>
              <a:t>What to do with superfluous hardware?</a:t>
            </a:r>
          </a:p>
          <a:p>
            <a:pPr lvl="1"/>
            <a:r>
              <a:rPr lang="en-US"/>
              <a:t>Server idle power is about 60% of peak </a:t>
            </a:r>
            <a:r>
              <a:rPr lang="en-US">
                <a:sym typeface="Symbol"/>
              </a:rPr>
              <a:t> Energy is consumed even when no work is being done</a:t>
            </a:r>
          </a:p>
          <a:p>
            <a:pPr lvl="1"/>
            <a:r>
              <a:rPr lang="en-US">
                <a:sym typeface="Symbol"/>
              </a:rPr>
              <a:t>Many fixed costs, such as construction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F590D-1EE3-4679-BAB2-47D8C4772F51}" type="slidenum">
              <a:rPr lang="en-GB" smtClean="0"/>
              <a:pPr/>
              <a:t>25</a:t>
            </a:fld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Recap: Computing at scale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0599" y="1533525"/>
            <a:ext cx="7877175" cy="4657725"/>
          </a:xfrm>
        </p:spPr>
        <p:txBody>
          <a:bodyPr/>
          <a:lstStyle/>
          <a:p>
            <a:r>
              <a:rPr lang="en-US"/>
              <a:t>Modern applications require huge amounts of processing and data</a:t>
            </a:r>
          </a:p>
          <a:p>
            <a:pPr lvl="1"/>
            <a:r>
              <a:rPr lang="en-US"/>
              <a:t>Measured in petabytes, millions of users, billions of objects</a:t>
            </a:r>
          </a:p>
          <a:p>
            <a:pPr lvl="1"/>
            <a:r>
              <a:rPr lang="en-US"/>
              <a:t>Need special hardware, algorithms, tools to work at this scale</a:t>
            </a:r>
            <a:br>
              <a:rPr lang="en-US"/>
            </a:br>
            <a:endParaRPr lang="en-US"/>
          </a:p>
          <a:p>
            <a:r>
              <a:rPr lang="en-US"/>
              <a:t>Clusters and data centers can provide the resources we need</a:t>
            </a:r>
          </a:p>
          <a:p>
            <a:pPr lvl="1"/>
            <a:r>
              <a:rPr lang="en-US"/>
              <a:t>Main difference: Scale (room-sized vs. building-sized)</a:t>
            </a:r>
          </a:p>
          <a:p>
            <a:pPr lvl="1"/>
            <a:r>
              <a:rPr lang="en-US"/>
              <a:t>Special hardware; power and cooling are big concerns</a:t>
            </a:r>
            <a:br>
              <a:rPr lang="en-US"/>
            </a:br>
            <a:endParaRPr lang="en-US"/>
          </a:p>
          <a:p>
            <a:r>
              <a:rPr lang="en-US"/>
              <a:t>Clusters and data centers are not perfect</a:t>
            </a:r>
          </a:p>
          <a:p>
            <a:pPr lvl="1"/>
            <a:r>
              <a:rPr lang="en-US"/>
              <a:t>Difficult to dimension; expensive; difficult to scale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F590D-1EE3-4679-BAB2-47D8C4772F51}" type="slidenum">
              <a:rPr lang="en-GB" smtClean="0"/>
              <a:pPr/>
              <a:t>26</a:t>
            </a:fld>
            <a:endParaRPr lang="en-GB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Plan for today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0599" y="1658938"/>
            <a:ext cx="7858125" cy="4532312"/>
          </a:xfrm>
        </p:spPr>
        <p:txBody>
          <a:bodyPr/>
          <a:lstStyle/>
          <a:p>
            <a:r>
              <a:rPr lang="en-US"/>
              <a:t>Computing at scale</a:t>
            </a:r>
          </a:p>
          <a:p>
            <a:pPr lvl="1"/>
            <a:r>
              <a:rPr lang="en-US"/>
              <a:t>The need for scalability; scale of current services</a:t>
            </a:r>
          </a:p>
          <a:p>
            <a:pPr lvl="1"/>
            <a:r>
              <a:rPr lang="en-US"/>
              <a:t>Scaling up: From PCs to data centers</a:t>
            </a:r>
          </a:p>
          <a:p>
            <a:pPr lvl="1"/>
            <a:r>
              <a:rPr lang="en-US"/>
              <a:t>Problems with 'classical' scaling techniques </a:t>
            </a:r>
            <a:br>
              <a:rPr lang="en-US"/>
            </a:br>
            <a:endParaRPr lang="en-US"/>
          </a:p>
          <a:p>
            <a:r>
              <a:rPr lang="en-US">
                <a:solidFill>
                  <a:srgbClr val="FF9900"/>
                </a:solidFill>
              </a:rPr>
              <a:t>Utility computing and cloud computing</a:t>
            </a:r>
          </a:p>
          <a:p>
            <a:pPr lvl="1"/>
            <a:r>
              <a:rPr lang="en-US">
                <a:solidFill>
                  <a:srgbClr val="FF9900"/>
                </a:solidFill>
              </a:rPr>
              <a:t>What are utility computing and cloud computing?</a:t>
            </a:r>
          </a:p>
          <a:p>
            <a:pPr lvl="1"/>
            <a:r>
              <a:rPr lang="en-US"/>
              <a:t>What kinds of clouds exist today?</a:t>
            </a:r>
          </a:p>
          <a:p>
            <a:pPr lvl="1"/>
            <a:r>
              <a:rPr lang="en-US"/>
              <a:t>What kinds of applications run on the cloud?</a:t>
            </a:r>
          </a:p>
          <a:p>
            <a:pPr lvl="1"/>
            <a:r>
              <a:rPr lang="en-US"/>
              <a:t>Virtualization: How clouds work 'under the hood'</a:t>
            </a:r>
          </a:p>
          <a:p>
            <a:pPr lvl="1"/>
            <a:r>
              <a:rPr lang="en-US"/>
              <a:t>Some cloud computing challenges</a:t>
            </a:r>
          </a:p>
          <a:p>
            <a:pPr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F590D-1EE3-4679-BAB2-47D8C4772F51}" type="slidenum">
              <a:rPr lang="en-GB" smtClean="0"/>
              <a:pPr/>
              <a:t>27</a:t>
            </a:fld>
            <a:endParaRPr lang="en-GB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power plant analogy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0600" y="4791075"/>
            <a:ext cx="7848600" cy="1733550"/>
          </a:xfrm>
        </p:spPr>
        <p:txBody>
          <a:bodyPr/>
          <a:lstStyle/>
          <a:p>
            <a:r>
              <a:rPr lang="en-US"/>
              <a:t>It used to be that everyone had their own power source</a:t>
            </a:r>
          </a:p>
          <a:p>
            <a:pPr lvl="1"/>
            <a:r>
              <a:rPr lang="en-US"/>
              <a:t>Challenges are similar to the cluster: Needs large up-front investment, expertise to operate, difficult to scale up/down...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F590D-1EE3-4679-BAB2-47D8C4772F51}" type="slidenum">
              <a:rPr lang="en-GB" smtClean="0"/>
              <a:pPr/>
              <a:t>28</a:t>
            </a:fld>
            <a:endParaRPr lang="en-GB"/>
          </a:p>
        </p:txBody>
      </p:sp>
      <p:pic>
        <p:nvPicPr>
          <p:cNvPr id="6" name="Picture 5" descr="800px-Noe_wasserrad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49375" y="1504950"/>
            <a:ext cx="3975099" cy="2981324"/>
          </a:xfrm>
          <a:prstGeom prst="rect">
            <a:avLst/>
          </a:prstGeom>
        </p:spPr>
      </p:pic>
      <p:pic>
        <p:nvPicPr>
          <p:cNvPr id="7" name="Picture 6" descr="Stott_Park_Bobbin_Mill_Steam_Engine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597270" y="2036444"/>
            <a:ext cx="3187133" cy="211645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860705" y="4124325"/>
            <a:ext cx="193193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Steam engine at Stott Park Bobbin Mill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597529" y="4448175"/>
            <a:ext cx="274305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Waterwheel at the Neuhausen ob Eck Open-Air Museum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Scaling the power plant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0600" y="5133975"/>
            <a:ext cx="7772400" cy="1123950"/>
          </a:xfrm>
        </p:spPr>
        <p:txBody>
          <a:bodyPr/>
          <a:lstStyle/>
          <a:p>
            <a:r>
              <a:rPr lang="en-US"/>
              <a:t>Then people started to build large, centralized power plants with very large capacity...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F590D-1EE3-4679-BAB2-47D8C4772F51}" type="slidenum">
              <a:rPr lang="en-GB" smtClean="0"/>
              <a:pPr/>
              <a:t>29</a:t>
            </a:fld>
            <a:endParaRPr lang="en-GB"/>
          </a:p>
        </p:txBody>
      </p:sp>
      <p:pic>
        <p:nvPicPr>
          <p:cNvPr id="6" name="Picture 5" descr="800px-Giant_photovoltaic_array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381250" y="1533525"/>
            <a:ext cx="2438400" cy="1628775"/>
          </a:xfrm>
          <a:prstGeom prst="rect">
            <a:avLst/>
          </a:prstGeom>
        </p:spPr>
      </p:pic>
      <p:pic>
        <p:nvPicPr>
          <p:cNvPr id="7" name="Picture 6" descr="Dreischluchtendamm_hauptwall_2006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924425" y="1529620"/>
            <a:ext cx="2479145" cy="1651730"/>
          </a:xfrm>
          <a:prstGeom prst="rect">
            <a:avLst/>
          </a:prstGeom>
        </p:spPr>
      </p:pic>
      <p:pic>
        <p:nvPicPr>
          <p:cNvPr id="8" name="Picture 7" descr="800px-Grosskrotzenburg_power_station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390774" y="3312533"/>
            <a:ext cx="2447925" cy="1633990"/>
          </a:xfrm>
          <a:prstGeom prst="rect">
            <a:avLst/>
          </a:prstGeom>
        </p:spPr>
      </p:pic>
      <p:pic>
        <p:nvPicPr>
          <p:cNvPr id="9" name="Picture 8" descr="800px-NesjavellirPowerPlant_edit2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953608" y="3314699"/>
            <a:ext cx="2456842" cy="160820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many users and objects?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Flickr has 10 billion photos</a:t>
            </a:r>
          </a:p>
          <a:p>
            <a:endParaRPr lang="en-US" dirty="0"/>
          </a:p>
          <a:p>
            <a:r>
              <a:rPr lang="en-US" dirty="0"/>
              <a:t>Facebook has 1.4 billion daily active users</a:t>
            </a:r>
          </a:p>
          <a:p>
            <a:endParaRPr lang="en-US" dirty="0"/>
          </a:p>
          <a:p>
            <a:r>
              <a:rPr lang="en-US" dirty="0"/>
              <a:t>Google is serving 3.5 billion queries/day on over 130 trillion pages</a:t>
            </a:r>
          </a:p>
          <a:p>
            <a:endParaRPr lang="en-US" dirty="0"/>
          </a:p>
          <a:p>
            <a:r>
              <a:rPr lang="en-US" dirty="0"/>
              <a:t>5 billion videos/day watched on YouTube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F590D-1EE3-4679-BAB2-47D8C4772F51}" type="slidenum">
              <a:rPr lang="en-GB" smtClean="0"/>
              <a:pPr/>
              <a:t>3</a:t>
            </a:fld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Metered usage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0600" y="4343400"/>
            <a:ext cx="7772400" cy="1847850"/>
          </a:xfrm>
        </p:spPr>
        <p:txBody>
          <a:bodyPr/>
          <a:lstStyle/>
          <a:p>
            <a:r>
              <a:rPr lang="en-US"/>
              <a:t>Power plants are connected to customers by a network</a:t>
            </a:r>
          </a:p>
          <a:p>
            <a:r>
              <a:rPr lang="en-US"/>
              <a:t>Usage is metered, and everyone (basically) pays only for what they actually use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F590D-1EE3-4679-BAB2-47D8C4772F51}" type="slidenum">
              <a:rPr lang="en-GB" smtClean="0"/>
              <a:pPr/>
              <a:t>30</a:t>
            </a:fld>
            <a:endParaRPr lang="en-GB"/>
          </a:p>
        </p:txBody>
      </p:sp>
      <p:pic>
        <p:nvPicPr>
          <p:cNvPr id="6" name="Picture 5" descr="800px-Giant_photovoltaic_array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47775" y="1857375"/>
            <a:ext cx="2438400" cy="1628775"/>
          </a:xfrm>
          <a:prstGeom prst="rect">
            <a:avLst/>
          </a:prstGeom>
        </p:spPr>
      </p:pic>
      <p:pic>
        <p:nvPicPr>
          <p:cNvPr id="1026" name="Picture 2" descr="C:\Users\Andreas Haeberlen\AppData\Local\Microsoft\Windows\Temporary Internet Files\Content.IE5\XC8QYFDJ\MC900340310[1].wm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flipH="1">
            <a:off x="8155776" y="2324101"/>
            <a:ext cx="432345" cy="730224"/>
          </a:xfrm>
          <a:prstGeom prst="rect">
            <a:avLst/>
          </a:prstGeom>
          <a:noFill/>
        </p:spPr>
      </p:pic>
      <p:cxnSp>
        <p:nvCxnSpPr>
          <p:cNvPr id="13" name="Straight Connector 12"/>
          <p:cNvCxnSpPr>
            <a:stCxn id="6" idx="3"/>
            <a:endCxn id="1026" idx="3"/>
          </p:cNvCxnSpPr>
          <p:nvPr/>
        </p:nvCxnSpPr>
        <p:spPr bwMode="auto">
          <a:xfrm>
            <a:off x="3686175" y="2671763"/>
            <a:ext cx="4469601" cy="1745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7" name="Picture 6" descr="450px-Delta_pylon_near_Madrid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936205" y="2190749"/>
            <a:ext cx="778669" cy="1038225"/>
          </a:xfrm>
          <a:prstGeom prst="rect">
            <a:avLst/>
          </a:prstGeom>
        </p:spPr>
      </p:pic>
      <p:pic>
        <p:nvPicPr>
          <p:cNvPr id="8" name="Picture 7" descr="450px-Delta_pylon_near_Madrid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850605" y="2200274"/>
            <a:ext cx="778669" cy="1038225"/>
          </a:xfrm>
          <a:prstGeom prst="rect">
            <a:avLst/>
          </a:prstGeom>
        </p:spPr>
      </p:pic>
      <p:pic>
        <p:nvPicPr>
          <p:cNvPr id="9" name="Picture 8" descr="450px-Delta_pylon_near_Madrid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755480" y="2200274"/>
            <a:ext cx="778669" cy="1038225"/>
          </a:xfrm>
          <a:prstGeom prst="rect">
            <a:avLst/>
          </a:prstGeom>
        </p:spPr>
      </p:pic>
      <p:pic>
        <p:nvPicPr>
          <p:cNvPr id="11" name="Picture 10" descr="220px-Hydro_quebec_meter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810375" y="1914524"/>
            <a:ext cx="1047750" cy="1571625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756748" y="3619500"/>
            <a:ext cx="13956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Power source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766829" y="3619500"/>
            <a:ext cx="9380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Network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834372" y="3571875"/>
            <a:ext cx="9749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Metering</a:t>
            </a:r>
            <a:br>
              <a:rPr lang="en-US" sz="1600"/>
            </a:br>
            <a:r>
              <a:rPr lang="en-US" sz="1600"/>
              <a:t>device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902404" y="3619500"/>
            <a:ext cx="10486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Customer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is this a good thing?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0599" y="1666874"/>
            <a:ext cx="7877175" cy="4810125"/>
          </a:xfrm>
        </p:spPr>
        <p:txBody>
          <a:bodyPr/>
          <a:lstStyle/>
          <a:p>
            <a:r>
              <a:rPr lang="en-US"/>
              <a:t>Economies of scale</a:t>
            </a:r>
          </a:p>
          <a:p>
            <a:pPr lvl="1"/>
            <a:r>
              <a:rPr lang="en-US"/>
              <a:t>Cheaper to run one big power </a:t>
            </a:r>
            <a:br>
              <a:rPr lang="en-US"/>
            </a:br>
            <a:r>
              <a:rPr lang="en-US"/>
              <a:t>plant than many small ones</a:t>
            </a:r>
          </a:p>
          <a:p>
            <a:r>
              <a:rPr lang="en-US"/>
              <a:t>Statistical multiplexing</a:t>
            </a:r>
          </a:p>
          <a:p>
            <a:pPr lvl="1"/>
            <a:r>
              <a:rPr lang="en-US"/>
              <a:t>High utilization!</a:t>
            </a:r>
          </a:p>
          <a:p>
            <a:r>
              <a:rPr lang="en-US"/>
              <a:t>No up-front commitment</a:t>
            </a:r>
          </a:p>
          <a:p>
            <a:pPr lvl="1"/>
            <a:r>
              <a:rPr lang="en-US"/>
              <a:t>No investment in generator;</a:t>
            </a:r>
            <a:br>
              <a:rPr lang="en-US"/>
            </a:br>
            <a:r>
              <a:rPr lang="en-US"/>
              <a:t>pay-as-you-go model</a:t>
            </a:r>
          </a:p>
          <a:p>
            <a:r>
              <a:rPr lang="en-US"/>
              <a:t>Scalability</a:t>
            </a:r>
          </a:p>
          <a:p>
            <a:pPr lvl="1"/>
            <a:r>
              <a:rPr lang="en-US"/>
              <a:t>Thousands of kilowatts</a:t>
            </a:r>
            <a:br>
              <a:rPr lang="en-US"/>
            </a:br>
            <a:r>
              <a:rPr lang="en-US"/>
              <a:t>available on demand; add</a:t>
            </a:r>
            <a:br>
              <a:rPr lang="en-US"/>
            </a:br>
            <a:r>
              <a:rPr lang="en-US"/>
              <a:t>more within seconds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F590D-1EE3-4679-BAB2-47D8C4772F51}" type="slidenum">
              <a:rPr lang="en-GB" smtClean="0"/>
              <a:pPr/>
              <a:t>31</a:t>
            </a:fld>
            <a:endParaRPr lang="en-GB"/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4838701" y="1676400"/>
            <a:ext cx="4400550" cy="4676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tabLst/>
              <a:defRPr/>
            </a:pP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SzPct val="55000"/>
              <a:buFont typeface="Wingdings" pitchFamily="2" charset="2"/>
              <a:buChar char="n"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33CC33"/>
                </a:solidFill>
                <a:effectLst/>
                <a:uLnTx/>
                <a:uFillTx/>
                <a:latin typeface="+mn-lt"/>
              </a:rPr>
              <a:t>Cheaper to run one big data </a:t>
            </a:r>
            <a:b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33CC33"/>
                </a:solidFill>
                <a:effectLst/>
                <a:uLnTx/>
                <a:uFillTx/>
                <a:latin typeface="+mn-lt"/>
              </a:rPr>
            </a:b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33CC33"/>
                </a:solidFill>
                <a:effectLst/>
                <a:uLnTx/>
                <a:uFillTx/>
                <a:latin typeface="+mn-lt"/>
              </a:rPr>
              <a:t>center than many small ones</a:t>
            </a: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rgbClr val="33CC33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SzPct val="55000"/>
              <a:buFont typeface="Wingdings" pitchFamily="2" charset="2"/>
              <a:buChar char="n"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33CC33"/>
                </a:solidFill>
                <a:effectLst/>
                <a:uLnTx/>
                <a:uFillTx/>
                <a:latin typeface="+mn-lt"/>
              </a:rPr>
              <a:t>High utilization!</a:t>
            </a: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rgbClr val="33CC33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SzPct val="55000"/>
              <a:buFont typeface="Wingdings" pitchFamily="2" charset="2"/>
              <a:buChar char="n"/>
              <a:tabLst/>
              <a:defRPr/>
            </a:pPr>
            <a:r>
              <a:rPr lang="en-US" kern="0" dirty="0">
                <a:solidFill>
                  <a:srgbClr val="33CC33"/>
                </a:solidFill>
                <a:latin typeface="+mn-lt"/>
              </a:rPr>
              <a:t>No investment in data center;</a:t>
            </a:r>
            <a:br>
              <a:rPr lang="en-US" kern="0" dirty="0">
                <a:solidFill>
                  <a:srgbClr val="33CC33"/>
                </a:solidFill>
                <a:latin typeface="+mn-lt"/>
              </a:rPr>
            </a:br>
            <a:r>
              <a:rPr lang="en-US" kern="0" dirty="0">
                <a:solidFill>
                  <a:srgbClr val="33CC33"/>
                </a:solidFill>
                <a:latin typeface="+mn-lt"/>
              </a:rPr>
              <a:t>pay-as-you-go model</a:t>
            </a: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rgbClr val="33CC33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SzPct val="55000"/>
              <a:buFont typeface="Wingdings" pitchFamily="2" charset="2"/>
              <a:buChar char="n"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33CC33"/>
                </a:solidFill>
                <a:effectLst/>
                <a:uLnTx/>
                <a:uFillTx/>
                <a:latin typeface="+mn-lt"/>
              </a:rPr>
              <a:t>Thousands of computers available on demand; add</a:t>
            </a:r>
            <a:b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33CC33"/>
                </a:solidFill>
                <a:effectLst/>
                <a:uLnTx/>
                <a:uFillTx/>
                <a:latin typeface="+mn-lt"/>
              </a:rPr>
            </a:b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33CC33"/>
                </a:solidFill>
                <a:effectLst/>
                <a:uLnTx/>
                <a:uFillTx/>
                <a:latin typeface="+mn-lt"/>
              </a:rPr>
              <a:t>more within seconds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0" y="1310629"/>
            <a:ext cx="3171824" cy="466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00CC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Electricity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rgbClr val="00CC00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 bwMode="auto">
          <a:xfrm>
            <a:off x="4621088" y="1319214"/>
            <a:ext cx="3171824" cy="466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00CC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Computing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rgbClr val="00CC00"/>
              </a:solidFill>
              <a:effectLst/>
              <a:uLnTx/>
              <a:uFillTx/>
              <a:latin typeface="+mn-lt"/>
            </a:endParaRPr>
          </a:p>
        </p:txBody>
      </p:sp>
      <p:grpSp>
        <p:nvGrpSpPr>
          <p:cNvPr id="10" name="Group 39"/>
          <p:cNvGrpSpPr>
            <a:grpSpLocks/>
          </p:cNvGrpSpPr>
          <p:nvPr/>
        </p:nvGrpSpPr>
        <p:grpSpPr bwMode="auto">
          <a:xfrm>
            <a:off x="7348633" y="1191104"/>
            <a:ext cx="902454" cy="604836"/>
            <a:chOff x="6737140" y="2633668"/>
            <a:chExt cx="1940138" cy="1300162"/>
          </a:xfrm>
        </p:grpSpPr>
        <p:sp>
          <p:nvSpPr>
            <p:cNvPr id="11" name="Cloud"/>
            <p:cNvSpPr>
              <a:spLocks noChangeAspect="1" noEditPoints="1" noChangeArrowheads="1"/>
            </p:cNvSpPr>
            <p:nvPr/>
          </p:nvSpPr>
          <p:spPr bwMode="auto">
            <a:xfrm rot="268469">
              <a:off x="6737140" y="2633668"/>
              <a:ext cx="1940138" cy="1300162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solidFill>
              <a:srgbClr val="FFBE7D"/>
            </a:solidFill>
            <a:ln w="9525">
              <a:noFill/>
              <a:miter lim="800000"/>
              <a:headEnd/>
              <a:tailEnd/>
            </a:ln>
            <a:effectLst>
              <a:outerShdw blurRad="50800" dist="50800" dir="2700000" algn="tl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pPr algn="ctr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None/>
                <a:defRPr/>
              </a:pPr>
              <a:endParaRPr lang="en-US">
                <a:cs typeface="+mn-cs"/>
              </a:endParaRPr>
            </a:p>
          </p:txBody>
        </p:sp>
        <p:pic>
          <p:nvPicPr>
            <p:cNvPr id="12" name="Picture 51" descr="MCj0431616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7747003" y="2882904"/>
              <a:ext cx="736600" cy="736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3" name="Picture 51" descr="MCj0431616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7356478" y="2892429"/>
              <a:ext cx="736600" cy="736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" name="Picture 51" descr="MCj0431616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6965952" y="2901954"/>
              <a:ext cx="736600" cy="736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  <p:bldP spid="8" grpId="0"/>
      <p:bldP spid="9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cloud computing?</a:t>
            </a:r>
          </a:p>
        </p:txBody>
      </p:sp>
      <p:pic>
        <p:nvPicPr>
          <p:cNvPr id="6" name="Content Placeholder 5" descr="188737.strip.print.gif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456767" y="2710936"/>
            <a:ext cx="6624372" cy="2058287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F590D-1EE3-4679-BAB2-47D8C4772F51}" type="slidenum">
              <a:rPr lang="en-GB" smtClean="0"/>
              <a:pPr/>
              <a:t>32</a:t>
            </a:fld>
            <a:endParaRPr lang="en-GB"/>
          </a:p>
        </p:txBody>
      </p:sp>
      <p:sp>
        <p:nvSpPr>
          <p:cNvPr id="7" name="TextBox 6"/>
          <p:cNvSpPr txBox="1"/>
          <p:nvPr/>
        </p:nvSpPr>
        <p:spPr>
          <a:xfrm rot="16200000">
            <a:off x="8010197" y="914406"/>
            <a:ext cx="205216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http://www.dilbert.com/fast/2013-06-29/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cloud computing?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F590D-1EE3-4679-BAB2-47D8C4772F51}" type="slidenum">
              <a:rPr lang="en-GB" smtClean="0"/>
              <a:pPr/>
              <a:t>33</a:t>
            </a:fld>
            <a:endParaRPr lang="en-GB"/>
          </a:p>
        </p:txBody>
      </p:sp>
      <p:sp>
        <p:nvSpPr>
          <p:cNvPr id="8" name="TextBox 7"/>
          <p:cNvSpPr txBox="1"/>
          <p:nvPr/>
        </p:nvSpPr>
        <p:spPr>
          <a:xfrm>
            <a:off x="1311069" y="1952625"/>
            <a:ext cx="722333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/>
              <a:t>The interesting thing about Cloud Computing is that we've </a:t>
            </a:r>
            <a:br>
              <a:rPr lang="en-US"/>
            </a:br>
            <a:r>
              <a:rPr lang="en-US"/>
              <a:t>redefined Cloud Computing to include everything that we </a:t>
            </a:r>
            <a:br>
              <a:rPr lang="en-US"/>
            </a:br>
            <a:r>
              <a:rPr lang="en-US"/>
              <a:t>already do.... I don't understand what we would do differently </a:t>
            </a:r>
            <a:br>
              <a:rPr lang="en-US"/>
            </a:br>
            <a:r>
              <a:rPr lang="en-US"/>
              <a:t>in the light of Cloud Computing other than change the </a:t>
            </a:r>
            <a:br>
              <a:rPr lang="en-US"/>
            </a:br>
            <a:r>
              <a:rPr lang="en-US"/>
              <a:t>wording of some of our ads.</a:t>
            </a:r>
            <a:br>
              <a:rPr lang="en-US" sz="1200"/>
            </a:br>
            <a:r>
              <a:rPr lang="en-US" sz="1200"/>
              <a:t>                                                   Larry Ellison, quoted in the Wall Street Journal, September 26, 2008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358694" y="4305300"/>
            <a:ext cx="72233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/>
              <a:t>A lot of people are jumping on the [cloud] bandwagon, but</a:t>
            </a:r>
            <a:br>
              <a:rPr lang="en-US"/>
            </a:br>
            <a:r>
              <a:rPr lang="en-US"/>
              <a:t>I have not heard two people say the same thing about it.</a:t>
            </a:r>
            <a:br>
              <a:rPr lang="en-US"/>
            </a:br>
            <a:r>
              <a:rPr lang="en-US"/>
              <a:t>There are multiple definitions out there of "the cloud".</a:t>
            </a:r>
            <a:br>
              <a:rPr lang="en-US" sz="1200"/>
            </a:br>
            <a:r>
              <a:rPr lang="en-US" sz="1200"/>
              <a:t>                                                            Andy Isherwood, quoted in ZDnet News, December 11, 2008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 what is it, really?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0600" y="1544638"/>
            <a:ext cx="7772400" cy="4532312"/>
          </a:xfrm>
        </p:spPr>
        <p:txBody>
          <a:bodyPr>
            <a:normAutofit/>
          </a:bodyPr>
          <a:lstStyle/>
          <a:p>
            <a:r>
              <a:rPr lang="en-US"/>
              <a:t>According to NIST: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Essential characteristics:</a:t>
            </a:r>
          </a:p>
          <a:p>
            <a:pPr lvl="1"/>
            <a:r>
              <a:rPr lang="en-US"/>
              <a:t>On-demand self service</a:t>
            </a:r>
          </a:p>
          <a:p>
            <a:pPr lvl="1"/>
            <a:r>
              <a:rPr lang="en-US"/>
              <a:t>Broad network access</a:t>
            </a:r>
          </a:p>
          <a:p>
            <a:pPr lvl="1"/>
            <a:r>
              <a:rPr lang="en-US"/>
              <a:t>Resource pooling</a:t>
            </a:r>
          </a:p>
          <a:p>
            <a:pPr lvl="1"/>
            <a:r>
              <a:rPr lang="en-US"/>
              <a:t>Rapid elasticity</a:t>
            </a:r>
          </a:p>
          <a:p>
            <a:pPr lvl="1"/>
            <a:r>
              <a:rPr lang="en-US"/>
              <a:t>Measured service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F590D-1EE3-4679-BAB2-47D8C4772F51}" type="slidenum">
              <a:rPr lang="en-GB" smtClean="0"/>
              <a:pPr/>
              <a:t>34</a:t>
            </a:fld>
            <a:endParaRPr lang="en-GB"/>
          </a:p>
        </p:txBody>
      </p:sp>
      <p:sp>
        <p:nvSpPr>
          <p:cNvPr id="6" name="TextBox 5"/>
          <p:cNvSpPr txBox="1"/>
          <p:nvPr/>
        </p:nvSpPr>
        <p:spPr>
          <a:xfrm>
            <a:off x="1771650" y="1871802"/>
            <a:ext cx="699135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dirty="0"/>
              <a:t>Cloud computing is a model for enabling convenient, </a:t>
            </a:r>
            <a:br>
              <a:rPr lang="en-US" sz="1800" dirty="0"/>
            </a:br>
            <a:r>
              <a:rPr lang="en-US" sz="1800" dirty="0"/>
              <a:t>on-demand network access to a shared pool of configurable </a:t>
            </a:r>
            <a:br>
              <a:rPr lang="en-US" sz="1800" dirty="0"/>
            </a:br>
            <a:r>
              <a:rPr lang="en-US" sz="1800" dirty="0"/>
              <a:t>computing resources (e.g., networks, servers, storage, </a:t>
            </a:r>
            <a:br>
              <a:rPr lang="en-US" sz="1800" dirty="0"/>
            </a:br>
            <a:r>
              <a:rPr lang="en-US" sz="1800" dirty="0"/>
              <a:t>applications, and services) that can be rapidly provisioned </a:t>
            </a:r>
            <a:br>
              <a:rPr lang="en-US" sz="1800" dirty="0"/>
            </a:br>
            <a:r>
              <a:rPr lang="en-US" sz="1800" dirty="0"/>
              <a:t>and released with minimal management effort or </a:t>
            </a:r>
            <a:br>
              <a:rPr lang="en-US" sz="1800" dirty="0"/>
            </a:br>
            <a:r>
              <a:rPr lang="en-US" sz="1800" dirty="0"/>
              <a:t>service provider interaction.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92469" y="624110"/>
            <a:ext cx="7483365" cy="773766"/>
          </a:xfrm>
        </p:spPr>
        <p:txBody>
          <a:bodyPr>
            <a:normAutofit/>
          </a:bodyPr>
          <a:lstStyle/>
          <a:p>
            <a:r>
              <a:rPr lang="en-US" sz="3200" dirty="0"/>
              <a:t>Other terms you may have heard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0600" y="1552575"/>
            <a:ext cx="7772400" cy="4781550"/>
          </a:xfrm>
        </p:spPr>
        <p:txBody>
          <a:bodyPr>
            <a:normAutofit/>
          </a:bodyPr>
          <a:lstStyle/>
          <a:p>
            <a:r>
              <a:rPr lang="en-US"/>
              <a:t>Utility computing</a:t>
            </a:r>
          </a:p>
          <a:p>
            <a:pPr lvl="1"/>
            <a:r>
              <a:rPr lang="en-US"/>
              <a:t>The service being sold by a cloud</a:t>
            </a:r>
          </a:p>
          <a:p>
            <a:pPr lvl="1"/>
            <a:r>
              <a:rPr lang="en-US"/>
              <a:t>Focuses on the business model (pay-as-you-go), similar to classical utility companies</a:t>
            </a:r>
          </a:p>
          <a:p>
            <a:pPr lvl="1"/>
            <a:endParaRPr lang="en-US"/>
          </a:p>
          <a:p>
            <a:r>
              <a:rPr lang="en-US"/>
              <a:t>The Web</a:t>
            </a:r>
          </a:p>
          <a:p>
            <a:pPr lvl="1"/>
            <a:r>
              <a:rPr lang="en-US"/>
              <a:t>The Internet's information sharing model</a:t>
            </a:r>
          </a:p>
          <a:p>
            <a:pPr lvl="1"/>
            <a:r>
              <a:rPr lang="en-US"/>
              <a:t>Some web services run on clouds, but not all</a:t>
            </a:r>
          </a:p>
          <a:p>
            <a:pPr lvl="1"/>
            <a:endParaRPr lang="en-US"/>
          </a:p>
          <a:p>
            <a:r>
              <a:rPr lang="en-US"/>
              <a:t>The Internet</a:t>
            </a:r>
          </a:p>
          <a:p>
            <a:pPr lvl="1"/>
            <a:r>
              <a:rPr lang="en-US"/>
              <a:t>A network of networks.</a:t>
            </a:r>
          </a:p>
          <a:p>
            <a:pPr lvl="1"/>
            <a:r>
              <a:rPr lang="en-US"/>
              <a:t>Used by the web; connects (most) clouds to their customers</a:t>
            </a:r>
          </a:p>
          <a:p>
            <a:endParaRPr lang="en-US"/>
          </a:p>
          <a:p>
            <a:pPr lvl="1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F590D-1EE3-4679-BAB2-47D8C4772F51}" type="slidenum">
              <a:rPr lang="en-GB" smtClean="0"/>
              <a:pPr/>
              <a:t>35</a:t>
            </a:fld>
            <a:endParaRPr lang="en-GB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Plan for today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0599" y="1658938"/>
            <a:ext cx="7858125" cy="4532312"/>
          </a:xfrm>
        </p:spPr>
        <p:txBody>
          <a:bodyPr/>
          <a:lstStyle/>
          <a:p>
            <a:r>
              <a:rPr lang="en-US"/>
              <a:t>Computing at scale</a:t>
            </a:r>
          </a:p>
          <a:p>
            <a:pPr lvl="1"/>
            <a:r>
              <a:rPr lang="en-US"/>
              <a:t>The need for scalability; scale of current services</a:t>
            </a:r>
          </a:p>
          <a:p>
            <a:pPr lvl="1"/>
            <a:r>
              <a:rPr lang="en-US"/>
              <a:t>Scaling up: From PCs to data centers</a:t>
            </a:r>
          </a:p>
          <a:p>
            <a:pPr lvl="1"/>
            <a:r>
              <a:rPr lang="en-US"/>
              <a:t>Problems with 'classical' scaling techniques </a:t>
            </a:r>
            <a:br>
              <a:rPr lang="en-US"/>
            </a:br>
            <a:endParaRPr lang="en-US"/>
          </a:p>
          <a:p>
            <a:r>
              <a:rPr lang="en-US"/>
              <a:t>Utility computing and cloud computing</a:t>
            </a:r>
          </a:p>
          <a:p>
            <a:pPr lvl="1"/>
            <a:r>
              <a:rPr lang="en-US"/>
              <a:t>What are utility computing and cloud computing?</a:t>
            </a:r>
          </a:p>
          <a:p>
            <a:pPr lvl="1"/>
            <a:r>
              <a:rPr lang="en-US">
                <a:solidFill>
                  <a:srgbClr val="FF9900"/>
                </a:solidFill>
              </a:rPr>
              <a:t>What kinds of clouds exist today?</a:t>
            </a:r>
          </a:p>
          <a:p>
            <a:pPr lvl="1"/>
            <a:r>
              <a:rPr lang="en-US"/>
              <a:t>What kinds of applications run on the cloud?</a:t>
            </a:r>
          </a:p>
          <a:p>
            <a:pPr lvl="1"/>
            <a:r>
              <a:rPr lang="en-US"/>
              <a:t>Virtualization: How clouds work 'under the hood'</a:t>
            </a:r>
          </a:p>
          <a:p>
            <a:pPr lvl="1"/>
            <a:r>
              <a:rPr lang="en-US"/>
              <a:t>Some cloud computing challenges</a:t>
            </a:r>
          </a:p>
          <a:p>
            <a:pPr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F590D-1EE3-4679-BAB2-47D8C4772F51}" type="slidenum">
              <a:rPr lang="en-GB" smtClean="0"/>
              <a:pPr/>
              <a:t>36</a:t>
            </a:fld>
            <a:endParaRPr lang="en-GB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Everything as a Service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0600" y="1658937"/>
            <a:ext cx="7772400" cy="4858403"/>
          </a:xfrm>
        </p:spPr>
        <p:txBody>
          <a:bodyPr>
            <a:normAutofit/>
          </a:bodyPr>
          <a:lstStyle/>
          <a:p>
            <a:r>
              <a:rPr lang="en-US"/>
              <a:t>What kind of service does the cloud provide?</a:t>
            </a:r>
          </a:p>
          <a:p>
            <a:pPr lvl="1"/>
            <a:r>
              <a:rPr lang="en-US"/>
              <a:t>Does it offer an entire application, or just resources?</a:t>
            </a:r>
          </a:p>
          <a:p>
            <a:pPr lvl="1"/>
            <a:r>
              <a:rPr lang="en-US"/>
              <a:t>If resources, what kind / level of abstraction?</a:t>
            </a:r>
          </a:p>
          <a:p>
            <a:pPr lvl="1"/>
            <a:endParaRPr lang="en-US"/>
          </a:p>
          <a:p>
            <a:r>
              <a:rPr lang="en-US"/>
              <a:t>Three types commonly distinguished:</a:t>
            </a:r>
          </a:p>
          <a:p>
            <a:pPr lvl="1"/>
            <a:r>
              <a:rPr lang="en-US"/>
              <a:t>Software as a service (SaaS)</a:t>
            </a:r>
          </a:p>
          <a:p>
            <a:pPr lvl="2"/>
            <a:r>
              <a:rPr lang="en-US"/>
              <a:t>Analogy: Restaurant. Prepares&amp;serves entire meal, does the dishes, ...</a:t>
            </a:r>
          </a:p>
          <a:p>
            <a:pPr lvl="1"/>
            <a:r>
              <a:rPr lang="en-US"/>
              <a:t>Platform as a service (PaaS)</a:t>
            </a:r>
          </a:p>
          <a:p>
            <a:pPr lvl="2"/>
            <a:r>
              <a:rPr lang="en-US"/>
              <a:t>Analogy: Take-out food. Prepares meal, but does not serve it. </a:t>
            </a:r>
          </a:p>
          <a:p>
            <a:pPr lvl="1"/>
            <a:r>
              <a:rPr lang="en-US"/>
              <a:t>Infrastructure as a service (IaaS)</a:t>
            </a:r>
          </a:p>
          <a:p>
            <a:pPr lvl="2"/>
            <a:r>
              <a:rPr lang="en-US"/>
              <a:t>Analogy: Grocery store. Provides raw ingredients.</a:t>
            </a:r>
          </a:p>
          <a:p>
            <a:pPr lvl="1"/>
            <a:r>
              <a:rPr lang="en-US"/>
              <a:t>Other xaaS types have been defined, but are less common</a:t>
            </a:r>
          </a:p>
          <a:p>
            <a:pPr lvl="2"/>
            <a:r>
              <a:rPr lang="en-US"/>
              <a:t>Desktop, Backend, Communication, Network, Monitoring, ...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F590D-1EE3-4679-BAB2-47D8C4772F51}" type="slidenum">
              <a:rPr lang="en-GB" smtClean="0"/>
              <a:pPr/>
              <a:t>37</a:t>
            </a:fld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Software as a Service (SaaS)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0600" y="4638675"/>
            <a:ext cx="7772400" cy="1704974"/>
          </a:xfrm>
        </p:spPr>
        <p:txBody>
          <a:bodyPr/>
          <a:lstStyle/>
          <a:p>
            <a:r>
              <a:rPr lang="en-US"/>
              <a:t>Cloud provides an entire application</a:t>
            </a:r>
          </a:p>
          <a:p>
            <a:pPr lvl="1"/>
            <a:r>
              <a:rPr lang="en-US"/>
              <a:t>Word processor, spreadsheet, CRM software, calendar...</a:t>
            </a:r>
          </a:p>
          <a:p>
            <a:pPr lvl="1"/>
            <a:r>
              <a:rPr lang="en-US"/>
              <a:t>Customer pays cloud provider</a:t>
            </a:r>
          </a:p>
          <a:p>
            <a:pPr lvl="1"/>
            <a:r>
              <a:rPr lang="en-US"/>
              <a:t>Example: Google Apps, Salesforce.com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F590D-1EE3-4679-BAB2-47D8C4772F51}" type="slidenum">
              <a:rPr lang="en-GB" smtClean="0"/>
              <a:pPr/>
              <a:t>38</a:t>
            </a:fld>
            <a:endParaRPr lang="en-GB"/>
          </a:p>
        </p:txBody>
      </p:sp>
      <p:pic>
        <p:nvPicPr>
          <p:cNvPr id="7" name="Picture 3" descr="MCj0432623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09675" y="3358051"/>
            <a:ext cx="534987" cy="534987"/>
          </a:xfrm>
          <a:prstGeom prst="rect">
            <a:avLst/>
          </a:prstGeom>
          <a:noFill/>
        </p:spPr>
      </p:pic>
      <p:pic>
        <p:nvPicPr>
          <p:cNvPr id="8" name="Picture 19" descr="greenguy"/>
          <p:cNvPicPr>
            <a:picLocks noChangeAspect="1" noChangeArrowheads="1"/>
          </p:cNvPicPr>
          <p:nvPr/>
        </p:nvPicPr>
        <p:blipFill>
          <a:blip r:embed="rId3" cstate="print">
            <a:lum bright="14000" contrast="-10000"/>
          </a:blip>
          <a:srcRect/>
          <a:stretch>
            <a:fillRect/>
          </a:stretch>
        </p:blipFill>
        <p:spPr bwMode="auto">
          <a:xfrm>
            <a:off x="2633663" y="1708150"/>
            <a:ext cx="541337" cy="541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9" name="Group 39"/>
          <p:cNvGrpSpPr>
            <a:grpSpLocks/>
          </p:cNvGrpSpPr>
          <p:nvPr/>
        </p:nvGrpSpPr>
        <p:grpSpPr bwMode="auto">
          <a:xfrm>
            <a:off x="2003425" y="2690813"/>
            <a:ext cx="1939925" cy="1300162"/>
            <a:chOff x="6737139" y="2633668"/>
            <a:chExt cx="1940138" cy="1300162"/>
          </a:xfrm>
        </p:grpSpPr>
        <p:sp>
          <p:nvSpPr>
            <p:cNvPr id="10" name="Cloud"/>
            <p:cNvSpPr>
              <a:spLocks noChangeAspect="1" noEditPoints="1" noChangeArrowheads="1"/>
            </p:cNvSpPr>
            <p:nvPr/>
          </p:nvSpPr>
          <p:spPr bwMode="auto">
            <a:xfrm rot="268469">
              <a:off x="6737139" y="2633668"/>
              <a:ext cx="1940138" cy="1300162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solidFill>
              <a:srgbClr val="FFBE7D"/>
            </a:solidFill>
            <a:ln w="9525">
              <a:noFill/>
              <a:miter lim="800000"/>
              <a:headEnd/>
              <a:tailEnd/>
            </a:ln>
            <a:effectLst>
              <a:outerShdw blurRad="50800" dist="50800" dir="2700000" algn="tl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pPr algn="ctr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None/>
                <a:defRPr/>
              </a:pPr>
              <a:endParaRPr lang="en-US">
                <a:cs typeface="+mn-cs"/>
              </a:endParaRPr>
            </a:p>
          </p:txBody>
        </p:sp>
        <p:pic>
          <p:nvPicPr>
            <p:cNvPr id="11" name="Picture 51" descr="MCj04316160000[1]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747002" y="2882904"/>
              <a:ext cx="736600" cy="736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2" name="Picture 51" descr="MCj04316160000[1]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356477" y="2892429"/>
              <a:ext cx="736600" cy="736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3" name="Picture 51" descr="MCj04316160000[1]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965952" y="2901954"/>
              <a:ext cx="736600" cy="736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4" name="TextBox 13"/>
          <p:cNvSpPr txBox="1"/>
          <p:nvPr/>
        </p:nvSpPr>
        <p:spPr>
          <a:xfrm>
            <a:off x="1075764" y="3857625"/>
            <a:ext cx="8335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Cloud</a:t>
            </a:r>
            <a:br>
              <a:rPr lang="en-US" sz="1400"/>
            </a:br>
            <a:r>
              <a:rPr lang="en-US" sz="1400"/>
              <a:t>provider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651026" y="1447800"/>
            <a:ext cx="5405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User</a:t>
            </a:r>
          </a:p>
        </p:txBody>
      </p:sp>
      <p:sp>
        <p:nvSpPr>
          <p:cNvPr id="16" name="Rectangle 15"/>
          <p:cNvSpPr/>
          <p:nvPr/>
        </p:nvSpPr>
        <p:spPr bwMode="auto">
          <a:xfrm>
            <a:off x="5514976" y="3476625"/>
            <a:ext cx="2400300" cy="390525"/>
          </a:xfrm>
          <a:prstGeom prst="rect">
            <a:avLst/>
          </a:prstGeom>
          <a:solidFill>
            <a:srgbClr val="0070C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Hardware</a:t>
            </a:r>
          </a:p>
        </p:txBody>
      </p:sp>
      <p:sp>
        <p:nvSpPr>
          <p:cNvPr id="18" name="Rectangle 17"/>
          <p:cNvSpPr/>
          <p:nvPr/>
        </p:nvSpPr>
        <p:spPr bwMode="auto">
          <a:xfrm>
            <a:off x="5514976" y="2971800"/>
            <a:ext cx="2400300" cy="390525"/>
          </a:xfrm>
          <a:prstGeom prst="rect">
            <a:avLst/>
          </a:prstGeom>
          <a:solidFill>
            <a:srgbClr val="0070C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Middleware</a:t>
            </a:r>
          </a:p>
        </p:txBody>
      </p:sp>
      <p:sp>
        <p:nvSpPr>
          <p:cNvPr id="19" name="Rectangle 18"/>
          <p:cNvSpPr/>
          <p:nvPr/>
        </p:nvSpPr>
        <p:spPr bwMode="auto">
          <a:xfrm>
            <a:off x="5514976" y="2466975"/>
            <a:ext cx="2400300" cy="390525"/>
          </a:xfrm>
          <a:prstGeom prst="rect">
            <a:avLst/>
          </a:prstGeom>
          <a:solidFill>
            <a:srgbClr val="0070C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Application</a:t>
            </a:r>
          </a:p>
        </p:txBody>
      </p:sp>
      <p:sp>
        <p:nvSpPr>
          <p:cNvPr id="20" name="Oval 19"/>
          <p:cNvSpPr/>
          <p:nvPr/>
        </p:nvSpPr>
        <p:spPr bwMode="auto">
          <a:xfrm>
            <a:off x="4838700" y="2124075"/>
            <a:ext cx="3705225" cy="2085975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/>
          <p:cNvCxnSpPr/>
          <p:nvPr/>
        </p:nvCxnSpPr>
        <p:spPr bwMode="auto">
          <a:xfrm flipV="1">
            <a:off x="3638550" y="2305050"/>
            <a:ext cx="2009775" cy="733425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23" name="Straight Connector 22"/>
          <p:cNvCxnSpPr/>
          <p:nvPr/>
        </p:nvCxnSpPr>
        <p:spPr bwMode="auto">
          <a:xfrm>
            <a:off x="3657600" y="3505200"/>
            <a:ext cx="2457450" cy="657225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27" name="Straight Arrow Connector 26"/>
          <p:cNvCxnSpPr/>
          <p:nvPr/>
        </p:nvCxnSpPr>
        <p:spPr bwMode="auto">
          <a:xfrm rot="5400000">
            <a:off x="6229350" y="2190750"/>
            <a:ext cx="533400" cy="1588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8" name="Straight Arrow Connector 27"/>
          <p:cNvCxnSpPr/>
          <p:nvPr/>
        </p:nvCxnSpPr>
        <p:spPr bwMode="auto">
          <a:xfrm rot="5400000">
            <a:off x="6600825" y="2200275"/>
            <a:ext cx="533400" cy="1588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arrow" w="med" len="med"/>
            <a:tailEnd type="none"/>
          </a:ln>
          <a:effectLst/>
        </p:spPr>
      </p:cxnSp>
      <p:cxnSp>
        <p:nvCxnSpPr>
          <p:cNvPr id="32" name="Straight Arrow Connector 31"/>
          <p:cNvCxnSpPr/>
          <p:nvPr/>
        </p:nvCxnSpPr>
        <p:spPr bwMode="auto">
          <a:xfrm rot="16200000" flipH="1">
            <a:off x="2676525" y="2495550"/>
            <a:ext cx="409578" cy="28576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4" name="Straight Arrow Connector 33"/>
          <p:cNvCxnSpPr/>
          <p:nvPr/>
        </p:nvCxnSpPr>
        <p:spPr bwMode="auto">
          <a:xfrm flipV="1">
            <a:off x="3018305" y="2257427"/>
            <a:ext cx="1121" cy="509479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40" name="Straight Arrow Connector 39"/>
          <p:cNvCxnSpPr>
            <a:stCxn id="8" idx="1"/>
            <a:endCxn id="7" idx="0"/>
          </p:cNvCxnSpPr>
          <p:nvPr/>
        </p:nvCxnSpPr>
        <p:spPr bwMode="auto">
          <a:xfrm rot="10800000" flipV="1">
            <a:off x="1477169" y="1978819"/>
            <a:ext cx="1156494" cy="1379232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pic>
        <p:nvPicPr>
          <p:cNvPr id="41" name="Picture 35" descr="bag_of_money_small_trans.gif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447800" y="1990725"/>
            <a:ext cx="6858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25499"/>
          </a:xfrm>
        </p:spPr>
        <p:txBody>
          <a:bodyPr/>
          <a:lstStyle/>
          <a:p>
            <a:r>
              <a:rPr lang="en-US" dirty="0"/>
              <a:t>Platform as a Service (PaaS)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0600" y="4476750"/>
            <a:ext cx="7772400" cy="1924050"/>
          </a:xfrm>
        </p:spPr>
        <p:txBody>
          <a:bodyPr/>
          <a:lstStyle/>
          <a:p>
            <a:r>
              <a:rPr lang="en-US"/>
              <a:t>Cloud provides middleware/infrastructure</a:t>
            </a:r>
          </a:p>
          <a:p>
            <a:pPr lvl="1"/>
            <a:r>
              <a:rPr lang="en-US"/>
              <a:t>For example, Microsoft Common Language Runtime (CLR)</a:t>
            </a:r>
          </a:p>
          <a:p>
            <a:pPr lvl="1"/>
            <a:r>
              <a:rPr lang="en-US"/>
              <a:t>Customer pays SaaS provider for the service; SaaS provider pays the cloud for the infrastructure</a:t>
            </a:r>
          </a:p>
          <a:p>
            <a:pPr lvl="1"/>
            <a:r>
              <a:rPr lang="en-US"/>
              <a:t>Example: Windows Azure, Google App Engine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F590D-1EE3-4679-BAB2-47D8C4772F51}" type="slidenum">
              <a:rPr lang="en-GB" smtClean="0"/>
              <a:pPr/>
              <a:t>39</a:t>
            </a:fld>
            <a:endParaRPr lang="en-GB"/>
          </a:p>
        </p:txBody>
      </p:sp>
      <p:pic>
        <p:nvPicPr>
          <p:cNvPr id="7" name="Picture 3" descr="MCj0432623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09675" y="3348526"/>
            <a:ext cx="534987" cy="534987"/>
          </a:xfrm>
          <a:prstGeom prst="rect">
            <a:avLst/>
          </a:prstGeom>
          <a:noFill/>
        </p:spPr>
      </p:pic>
      <p:pic>
        <p:nvPicPr>
          <p:cNvPr id="8" name="Picture 19" descr="greenguy"/>
          <p:cNvPicPr>
            <a:picLocks noChangeAspect="1" noChangeArrowheads="1"/>
          </p:cNvPicPr>
          <p:nvPr/>
        </p:nvPicPr>
        <p:blipFill>
          <a:blip r:embed="rId3" cstate="print">
            <a:lum bright="14000" contrast="-10000"/>
          </a:blip>
          <a:srcRect/>
          <a:stretch>
            <a:fillRect/>
          </a:stretch>
        </p:blipFill>
        <p:spPr bwMode="auto">
          <a:xfrm>
            <a:off x="2633663" y="1698625"/>
            <a:ext cx="541337" cy="541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6" name="Group 39"/>
          <p:cNvGrpSpPr>
            <a:grpSpLocks/>
          </p:cNvGrpSpPr>
          <p:nvPr/>
        </p:nvGrpSpPr>
        <p:grpSpPr bwMode="auto">
          <a:xfrm>
            <a:off x="2003425" y="2681288"/>
            <a:ext cx="1939925" cy="1300162"/>
            <a:chOff x="6737139" y="2633668"/>
            <a:chExt cx="1940138" cy="1300162"/>
          </a:xfrm>
        </p:grpSpPr>
        <p:sp>
          <p:nvSpPr>
            <p:cNvPr id="10" name="Cloud"/>
            <p:cNvSpPr>
              <a:spLocks noChangeAspect="1" noEditPoints="1" noChangeArrowheads="1"/>
            </p:cNvSpPr>
            <p:nvPr/>
          </p:nvSpPr>
          <p:spPr bwMode="auto">
            <a:xfrm rot="268469">
              <a:off x="6737139" y="2633668"/>
              <a:ext cx="1940138" cy="1300162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solidFill>
              <a:srgbClr val="FFBE7D"/>
            </a:solidFill>
            <a:ln w="9525">
              <a:noFill/>
              <a:miter lim="800000"/>
              <a:headEnd/>
              <a:tailEnd/>
            </a:ln>
            <a:effectLst>
              <a:outerShdw blurRad="50800" dist="50800" dir="2700000" algn="tl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pPr algn="ctr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None/>
                <a:defRPr/>
              </a:pPr>
              <a:endParaRPr lang="en-US">
                <a:cs typeface="+mn-cs"/>
              </a:endParaRPr>
            </a:p>
          </p:txBody>
        </p:sp>
        <p:pic>
          <p:nvPicPr>
            <p:cNvPr id="11" name="Picture 51" descr="MCj04316160000[1]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747002" y="2882904"/>
              <a:ext cx="736600" cy="736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2" name="Picture 51" descr="MCj04316160000[1]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356477" y="2892429"/>
              <a:ext cx="736600" cy="736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3" name="Picture 51" descr="MCj04316160000[1]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965952" y="2901954"/>
              <a:ext cx="736600" cy="736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4" name="TextBox 13"/>
          <p:cNvSpPr txBox="1"/>
          <p:nvPr/>
        </p:nvSpPr>
        <p:spPr>
          <a:xfrm>
            <a:off x="1075764" y="3848100"/>
            <a:ext cx="8335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Cloud</a:t>
            </a:r>
            <a:br>
              <a:rPr lang="en-US" sz="1400"/>
            </a:br>
            <a:r>
              <a:rPr lang="en-US" sz="1400"/>
              <a:t>provider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651026" y="1438275"/>
            <a:ext cx="5405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User</a:t>
            </a:r>
          </a:p>
        </p:txBody>
      </p:sp>
      <p:sp>
        <p:nvSpPr>
          <p:cNvPr id="16" name="Rectangle 15"/>
          <p:cNvSpPr/>
          <p:nvPr/>
        </p:nvSpPr>
        <p:spPr bwMode="auto">
          <a:xfrm>
            <a:off x="5514976" y="3467100"/>
            <a:ext cx="2400300" cy="390525"/>
          </a:xfrm>
          <a:prstGeom prst="rect">
            <a:avLst/>
          </a:prstGeom>
          <a:solidFill>
            <a:srgbClr val="0070C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Hardware</a:t>
            </a:r>
          </a:p>
        </p:txBody>
      </p:sp>
      <p:sp>
        <p:nvSpPr>
          <p:cNvPr id="18" name="Rectangle 17"/>
          <p:cNvSpPr/>
          <p:nvPr/>
        </p:nvSpPr>
        <p:spPr bwMode="auto">
          <a:xfrm>
            <a:off x="5514976" y="2962275"/>
            <a:ext cx="2400300" cy="390525"/>
          </a:xfrm>
          <a:prstGeom prst="rect">
            <a:avLst/>
          </a:prstGeom>
          <a:solidFill>
            <a:srgbClr val="0070C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Middleware</a:t>
            </a:r>
          </a:p>
        </p:txBody>
      </p:sp>
      <p:sp>
        <p:nvSpPr>
          <p:cNvPr id="19" name="Rectangle 18"/>
          <p:cNvSpPr/>
          <p:nvPr/>
        </p:nvSpPr>
        <p:spPr bwMode="auto">
          <a:xfrm>
            <a:off x="5514976" y="2457450"/>
            <a:ext cx="2400300" cy="390525"/>
          </a:xfrm>
          <a:prstGeom prst="rect">
            <a:avLst/>
          </a:prstGeom>
          <a:solidFill>
            <a:srgbClr val="FF990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Application</a:t>
            </a:r>
          </a:p>
        </p:txBody>
      </p:sp>
      <p:sp>
        <p:nvSpPr>
          <p:cNvPr id="20" name="Oval 19"/>
          <p:cNvSpPr/>
          <p:nvPr/>
        </p:nvSpPr>
        <p:spPr bwMode="auto">
          <a:xfrm>
            <a:off x="4838700" y="2114550"/>
            <a:ext cx="3705225" cy="2085975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/>
          <p:cNvCxnSpPr/>
          <p:nvPr/>
        </p:nvCxnSpPr>
        <p:spPr bwMode="auto">
          <a:xfrm flipV="1">
            <a:off x="3638550" y="2295525"/>
            <a:ext cx="2009775" cy="733425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23" name="Straight Connector 22"/>
          <p:cNvCxnSpPr/>
          <p:nvPr/>
        </p:nvCxnSpPr>
        <p:spPr bwMode="auto">
          <a:xfrm>
            <a:off x="3657600" y="3495675"/>
            <a:ext cx="2457450" cy="657225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27" name="Straight Arrow Connector 26"/>
          <p:cNvCxnSpPr/>
          <p:nvPr/>
        </p:nvCxnSpPr>
        <p:spPr bwMode="auto">
          <a:xfrm rot="5400000">
            <a:off x="6229350" y="2181225"/>
            <a:ext cx="533400" cy="1588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8" name="Straight Arrow Connector 27"/>
          <p:cNvCxnSpPr/>
          <p:nvPr/>
        </p:nvCxnSpPr>
        <p:spPr bwMode="auto">
          <a:xfrm rot="5400000">
            <a:off x="6600825" y="2190750"/>
            <a:ext cx="533400" cy="1588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arrow" w="med" len="med"/>
            <a:tailEnd type="none"/>
          </a:ln>
          <a:effectLst/>
        </p:spPr>
      </p:cxnSp>
      <p:cxnSp>
        <p:nvCxnSpPr>
          <p:cNvPr id="32" name="Straight Arrow Connector 31"/>
          <p:cNvCxnSpPr/>
          <p:nvPr/>
        </p:nvCxnSpPr>
        <p:spPr bwMode="auto">
          <a:xfrm rot="16200000" flipH="1">
            <a:off x="2676525" y="2486025"/>
            <a:ext cx="409578" cy="28576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4" name="Straight Arrow Connector 33"/>
          <p:cNvCxnSpPr/>
          <p:nvPr/>
        </p:nvCxnSpPr>
        <p:spPr bwMode="auto">
          <a:xfrm flipV="1">
            <a:off x="3018305" y="2247902"/>
            <a:ext cx="1121" cy="509479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40" name="Straight Arrow Connector 39"/>
          <p:cNvCxnSpPr>
            <a:stCxn id="8" idx="1"/>
            <a:endCxn id="29" idx="1"/>
          </p:cNvCxnSpPr>
          <p:nvPr/>
        </p:nvCxnSpPr>
        <p:spPr bwMode="auto">
          <a:xfrm rot="10800000" flipV="1">
            <a:off x="1752601" y="1969293"/>
            <a:ext cx="881063" cy="4763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pic>
        <p:nvPicPr>
          <p:cNvPr id="41" name="Picture 35" descr="bag_of_money_small_trans.gif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866900" y="1228725"/>
            <a:ext cx="6858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" name="Picture 2" descr="MCj04326240000[1]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 flipH="1">
            <a:off x="1211263" y="1703388"/>
            <a:ext cx="541337" cy="541337"/>
          </a:xfrm>
          <a:prstGeom prst="rect">
            <a:avLst/>
          </a:prstGeom>
          <a:noFill/>
        </p:spPr>
      </p:pic>
      <p:cxnSp>
        <p:nvCxnSpPr>
          <p:cNvPr id="33" name="Straight Arrow Connector 32"/>
          <p:cNvCxnSpPr>
            <a:stCxn id="29" idx="2"/>
            <a:endCxn id="7" idx="0"/>
          </p:cNvCxnSpPr>
          <p:nvPr/>
        </p:nvCxnSpPr>
        <p:spPr bwMode="auto">
          <a:xfrm rot="5400000">
            <a:off x="927650" y="2794244"/>
            <a:ext cx="1103801" cy="4762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pic>
        <p:nvPicPr>
          <p:cNvPr id="35" name="Picture 35" descr="bag_of_money_small_trans.gif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962025" y="2533650"/>
            <a:ext cx="47625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37" name="Straight Arrow Connector 36"/>
          <p:cNvCxnSpPr/>
          <p:nvPr/>
        </p:nvCxnSpPr>
        <p:spPr bwMode="auto">
          <a:xfrm rot="16200000" flipH="1">
            <a:off x="1676400" y="2266950"/>
            <a:ext cx="723900" cy="62865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pic>
        <p:nvPicPr>
          <p:cNvPr id="38" name="Picture 2" descr="C:\Users\ahae\AppData\Local\Microsoft\Windows\Temporary Internet Files\Content.IE5\WLXXAP26\MCj04315730000[1]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996908" y="2152650"/>
            <a:ext cx="450898" cy="4539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9" name="TextBox 38"/>
          <p:cNvSpPr txBox="1"/>
          <p:nvPr/>
        </p:nvSpPr>
        <p:spPr>
          <a:xfrm>
            <a:off x="1085287" y="1200150"/>
            <a:ext cx="8335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SaaS</a:t>
            </a:r>
            <a:br>
              <a:rPr lang="en-US" sz="1400"/>
            </a:br>
            <a:r>
              <a:rPr lang="en-US" sz="1400"/>
              <a:t>provider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much data?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0600" y="1308847"/>
            <a:ext cx="7848600" cy="5253318"/>
          </a:xfrm>
        </p:spPr>
        <p:txBody>
          <a:bodyPr/>
          <a:lstStyle/>
          <a:p>
            <a:r>
              <a:rPr lang="en-US" dirty="0"/>
              <a:t>Modern applications use massive data:</a:t>
            </a:r>
          </a:p>
          <a:p>
            <a:pPr lvl="1"/>
            <a:r>
              <a:rPr lang="en-US" dirty="0"/>
              <a:t>Rendering 'Avatar' movie required &gt;1 petabyte </a:t>
            </a:r>
            <a:br>
              <a:rPr lang="en-US" dirty="0"/>
            </a:br>
            <a:r>
              <a:rPr lang="en-US" dirty="0"/>
              <a:t>of storage</a:t>
            </a:r>
          </a:p>
          <a:p>
            <a:pPr lvl="1"/>
            <a:r>
              <a:rPr lang="en-US" dirty="0"/>
              <a:t>eBay has &gt;6.5 petabytes of user data</a:t>
            </a:r>
          </a:p>
          <a:p>
            <a:pPr lvl="1"/>
            <a:r>
              <a:rPr lang="en-US" dirty="0"/>
              <a:t>CERN's LHC will produce about 15 petabytes of </a:t>
            </a:r>
            <a:br>
              <a:rPr lang="en-US" dirty="0"/>
            </a:br>
            <a:r>
              <a:rPr lang="en-US" dirty="0"/>
              <a:t>data per year</a:t>
            </a:r>
          </a:p>
          <a:p>
            <a:pPr lvl="1"/>
            <a:r>
              <a:rPr lang="en-US" dirty="0"/>
              <a:t>In 2008, Google processed 20 petabytes per day</a:t>
            </a:r>
          </a:p>
          <a:p>
            <a:pPr lvl="1"/>
            <a:r>
              <a:rPr lang="en-US" dirty="0"/>
              <a:t>German Climate computing center dimensioned </a:t>
            </a:r>
            <a:br>
              <a:rPr lang="en-US" dirty="0"/>
            </a:br>
            <a:r>
              <a:rPr lang="en-US" dirty="0"/>
              <a:t>for 60 petabytes of climate data</a:t>
            </a:r>
          </a:p>
          <a:p>
            <a:pPr lvl="1"/>
            <a:r>
              <a:rPr lang="en-US" dirty="0"/>
              <a:t>Google now designing for 1 </a:t>
            </a:r>
            <a:r>
              <a:rPr lang="en-US" dirty="0" err="1"/>
              <a:t>exabyte</a:t>
            </a:r>
            <a:r>
              <a:rPr lang="en-US" dirty="0"/>
              <a:t> of storage</a:t>
            </a:r>
          </a:p>
          <a:p>
            <a:pPr lvl="1"/>
            <a:r>
              <a:rPr lang="en-US" dirty="0"/>
              <a:t>NSA Utah Data Center is said to have 5 zettabyte </a:t>
            </a:r>
          </a:p>
          <a:p>
            <a:r>
              <a:rPr lang="en-US" dirty="0"/>
              <a:t>How much is a zettabyte?</a:t>
            </a:r>
          </a:p>
          <a:p>
            <a:pPr lvl="1"/>
            <a:r>
              <a:rPr lang="en-US" dirty="0"/>
              <a:t>1,000,000,000,000,000,000,000 bytes</a:t>
            </a:r>
          </a:p>
          <a:p>
            <a:pPr lvl="1"/>
            <a:r>
              <a:rPr lang="en-US" dirty="0"/>
              <a:t>A stack of 1TB hard disks that is 25,400 km high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F590D-1EE3-4679-BAB2-47D8C4772F51}" type="slidenum">
              <a:rPr lang="en-GB" smtClean="0"/>
              <a:pPr/>
              <a:t>4</a:t>
            </a:fld>
            <a:endParaRPr lang="en-GB"/>
          </a:p>
        </p:txBody>
      </p:sp>
      <p:pic>
        <p:nvPicPr>
          <p:cNvPr id="6" name="Picture 5" descr="drivestack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550113" y="5423657"/>
            <a:ext cx="806552" cy="666750"/>
          </a:xfrm>
          <a:prstGeom prst="rect">
            <a:avLst/>
          </a:prstGeom>
        </p:spPr>
      </p:pic>
      <p:pic>
        <p:nvPicPr>
          <p:cNvPr id="7" name="Picture 6" descr="drivestack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635838" y="5052182"/>
            <a:ext cx="806552" cy="666750"/>
          </a:xfrm>
          <a:prstGeom prst="rect">
            <a:avLst/>
          </a:prstGeom>
        </p:spPr>
      </p:pic>
      <p:pic>
        <p:nvPicPr>
          <p:cNvPr id="8" name="Picture 7" descr="drivestack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540588" y="4671182"/>
            <a:ext cx="806552" cy="666750"/>
          </a:xfrm>
          <a:prstGeom prst="rect">
            <a:avLst/>
          </a:prstGeom>
        </p:spPr>
      </p:pic>
      <p:pic>
        <p:nvPicPr>
          <p:cNvPr id="9" name="Picture 8" descr="drivestack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445338" y="4271132"/>
            <a:ext cx="806552" cy="666750"/>
          </a:xfrm>
          <a:prstGeom prst="rect">
            <a:avLst/>
          </a:prstGeom>
        </p:spPr>
      </p:pic>
      <p:pic>
        <p:nvPicPr>
          <p:cNvPr id="10" name="Picture 9" descr="drivestack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588213" y="3937757"/>
            <a:ext cx="806552" cy="666750"/>
          </a:xfrm>
          <a:prstGeom prst="rect">
            <a:avLst/>
          </a:prstGeom>
        </p:spPr>
      </p:pic>
      <p:pic>
        <p:nvPicPr>
          <p:cNvPr id="11" name="Picture 10" descr="drivestack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397713" y="3528182"/>
            <a:ext cx="806552" cy="666750"/>
          </a:xfrm>
          <a:prstGeom prst="rect">
            <a:avLst/>
          </a:prstGeom>
        </p:spPr>
      </p:pic>
      <p:pic>
        <p:nvPicPr>
          <p:cNvPr id="12" name="Picture 11" descr="drivestack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373503" y="3166232"/>
            <a:ext cx="806552" cy="666750"/>
          </a:xfrm>
          <a:prstGeom prst="rect">
            <a:avLst/>
          </a:prstGeom>
        </p:spPr>
      </p:pic>
      <p:pic>
        <p:nvPicPr>
          <p:cNvPr id="13" name="Picture 12" descr="drivestack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359613" y="2785232"/>
            <a:ext cx="806552" cy="666750"/>
          </a:xfrm>
          <a:prstGeom prst="rect">
            <a:avLst/>
          </a:prstGeom>
        </p:spPr>
      </p:pic>
      <p:pic>
        <p:nvPicPr>
          <p:cNvPr id="14" name="Picture 13" descr="drivestack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502488" y="2442332"/>
            <a:ext cx="806552" cy="666750"/>
          </a:xfrm>
          <a:prstGeom prst="rect">
            <a:avLst/>
          </a:prstGeom>
        </p:spPr>
      </p:pic>
      <p:pic>
        <p:nvPicPr>
          <p:cNvPr id="15" name="Picture 14" descr="drivestack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435813" y="2013707"/>
            <a:ext cx="806552" cy="666750"/>
          </a:xfrm>
          <a:prstGeom prst="rect">
            <a:avLst/>
          </a:prstGeom>
        </p:spPr>
      </p:pic>
      <p:pic>
        <p:nvPicPr>
          <p:cNvPr id="16" name="Picture 15" descr="drivestack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531063" y="1651757"/>
            <a:ext cx="806552" cy="666750"/>
          </a:xfrm>
          <a:prstGeom prst="rect">
            <a:avLst/>
          </a:prstGeom>
        </p:spPr>
      </p:pic>
      <p:pic>
        <p:nvPicPr>
          <p:cNvPr id="17" name="Picture 16" descr="drivestack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426288" y="1327907"/>
            <a:ext cx="806552" cy="666750"/>
          </a:xfrm>
          <a:prstGeom prst="rect">
            <a:avLst/>
          </a:prstGeom>
        </p:spPr>
      </p:pic>
      <p:pic>
        <p:nvPicPr>
          <p:cNvPr id="18" name="Picture 17" descr="drivestack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492963" y="994532"/>
            <a:ext cx="806552" cy="666750"/>
          </a:xfrm>
          <a:prstGeom prst="rect">
            <a:avLst/>
          </a:prstGeom>
        </p:spPr>
      </p:pic>
      <p:pic>
        <p:nvPicPr>
          <p:cNvPr id="19" name="Picture 18" descr="drivestack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416763" y="613532"/>
            <a:ext cx="806552" cy="666750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8458804" y="541716"/>
            <a:ext cx="307777" cy="5495925"/>
            <a:chOff x="8777681" y="877094"/>
            <a:chExt cx="307777" cy="5495925"/>
          </a:xfrm>
        </p:grpSpPr>
        <p:cxnSp>
          <p:nvCxnSpPr>
            <p:cNvPr id="21" name="Straight Arrow Connector 20"/>
            <p:cNvCxnSpPr/>
            <p:nvPr/>
          </p:nvCxnSpPr>
          <p:spPr bwMode="auto">
            <a:xfrm rot="5400000" flipH="1" flipV="1">
              <a:off x="6062663" y="3624263"/>
              <a:ext cx="5495925" cy="1588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rgbClr val="FF0000"/>
              </a:solidFill>
              <a:prstDash val="solid"/>
              <a:round/>
              <a:headEnd type="arrow" w="med" len="med"/>
              <a:tailEnd type="arrow"/>
            </a:ln>
            <a:effectLst/>
          </p:spPr>
        </p:cxnSp>
        <p:sp>
          <p:nvSpPr>
            <p:cNvPr id="22" name="TextBox 21"/>
            <p:cNvSpPr txBox="1"/>
            <p:nvPr/>
          </p:nvSpPr>
          <p:spPr>
            <a:xfrm rot="5400000">
              <a:off x="8419250" y="3370391"/>
              <a:ext cx="102464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rgbClr val="FF0000"/>
                  </a:solidFill>
                </a:rPr>
                <a:t>25,400 km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6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900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200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500"/>
                            </p:stCondLst>
                            <p:childTnLst>
                              <p:par>
                                <p:cTn id="50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800"/>
                            </p:stCondLst>
                            <p:childTnLst>
                              <p:par>
                                <p:cTn id="53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100"/>
                            </p:stCondLst>
                            <p:childTnLst>
                              <p:par>
                                <p:cTn id="56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400"/>
                            </p:stCondLst>
                            <p:childTnLst>
                              <p:par>
                                <p:cTn id="59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700"/>
                            </p:stCondLst>
                            <p:childTnLst>
                              <p:par>
                                <p:cTn id="62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000"/>
                            </p:stCondLst>
                            <p:childTnLst>
                              <p:par>
                                <p:cTn id="65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3300"/>
                            </p:stCondLst>
                            <p:childTnLst>
                              <p:par>
                                <p:cTn id="68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3600"/>
                            </p:stCondLst>
                            <p:childTnLst>
                              <p:par>
                                <p:cTn id="71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3900"/>
                            </p:stCondLst>
                            <p:childTnLst>
                              <p:par>
                                <p:cTn id="74" presetID="16" presetClass="entr" presetSubtype="42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881994"/>
          </a:xfrm>
        </p:spPr>
        <p:txBody>
          <a:bodyPr/>
          <a:lstStyle/>
          <a:p>
            <a:r>
              <a:rPr lang="en-US" dirty="0"/>
              <a:t>Infrastructure as a Service (IaaS)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0600" y="4476750"/>
            <a:ext cx="7772400" cy="1924050"/>
          </a:xfrm>
        </p:spPr>
        <p:txBody>
          <a:bodyPr/>
          <a:lstStyle/>
          <a:p>
            <a:r>
              <a:rPr lang="en-US"/>
              <a:t>Cloud provides raw computing resources</a:t>
            </a:r>
          </a:p>
          <a:p>
            <a:pPr lvl="1"/>
            <a:r>
              <a:rPr lang="en-US"/>
              <a:t>Virtual machine, blade server, hard disk, ...</a:t>
            </a:r>
          </a:p>
          <a:p>
            <a:pPr lvl="1"/>
            <a:r>
              <a:rPr lang="en-US"/>
              <a:t>Customer pays SaaS provider for the service; SaaS provider pays the cloud for the resources</a:t>
            </a:r>
          </a:p>
          <a:p>
            <a:pPr lvl="1"/>
            <a:r>
              <a:rPr lang="en-US"/>
              <a:t>Examples: Amazon Web Services, Rackspace Cloud, GoGrid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F590D-1EE3-4679-BAB2-47D8C4772F51}" type="slidenum">
              <a:rPr lang="en-GB" smtClean="0"/>
              <a:pPr/>
              <a:t>40</a:t>
            </a:fld>
            <a:endParaRPr lang="en-GB"/>
          </a:p>
        </p:txBody>
      </p:sp>
      <p:pic>
        <p:nvPicPr>
          <p:cNvPr id="7" name="Picture 3" descr="MCj0432623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09675" y="3348526"/>
            <a:ext cx="534987" cy="534987"/>
          </a:xfrm>
          <a:prstGeom prst="rect">
            <a:avLst/>
          </a:prstGeom>
          <a:noFill/>
        </p:spPr>
      </p:pic>
      <p:pic>
        <p:nvPicPr>
          <p:cNvPr id="8" name="Picture 19" descr="greenguy"/>
          <p:cNvPicPr>
            <a:picLocks noChangeAspect="1" noChangeArrowheads="1"/>
          </p:cNvPicPr>
          <p:nvPr/>
        </p:nvPicPr>
        <p:blipFill>
          <a:blip r:embed="rId3" cstate="print">
            <a:lum bright="14000" contrast="-10000"/>
          </a:blip>
          <a:srcRect/>
          <a:stretch>
            <a:fillRect/>
          </a:stretch>
        </p:blipFill>
        <p:spPr bwMode="auto">
          <a:xfrm>
            <a:off x="2633663" y="1698625"/>
            <a:ext cx="541337" cy="541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6" name="Group 39"/>
          <p:cNvGrpSpPr>
            <a:grpSpLocks/>
          </p:cNvGrpSpPr>
          <p:nvPr/>
        </p:nvGrpSpPr>
        <p:grpSpPr bwMode="auto">
          <a:xfrm>
            <a:off x="2003425" y="2681288"/>
            <a:ext cx="1939925" cy="1300162"/>
            <a:chOff x="6737139" y="2633668"/>
            <a:chExt cx="1940138" cy="1300162"/>
          </a:xfrm>
        </p:grpSpPr>
        <p:sp>
          <p:nvSpPr>
            <p:cNvPr id="10" name="Cloud"/>
            <p:cNvSpPr>
              <a:spLocks noChangeAspect="1" noEditPoints="1" noChangeArrowheads="1"/>
            </p:cNvSpPr>
            <p:nvPr/>
          </p:nvSpPr>
          <p:spPr bwMode="auto">
            <a:xfrm rot="268469">
              <a:off x="6737139" y="2633668"/>
              <a:ext cx="1940138" cy="1300162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solidFill>
              <a:srgbClr val="FFBE7D"/>
            </a:solidFill>
            <a:ln w="9525">
              <a:noFill/>
              <a:miter lim="800000"/>
              <a:headEnd/>
              <a:tailEnd/>
            </a:ln>
            <a:effectLst>
              <a:outerShdw blurRad="50800" dist="50800" dir="2700000" algn="tl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pPr algn="ctr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None/>
                <a:defRPr/>
              </a:pPr>
              <a:endParaRPr lang="en-US">
                <a:cs typeface="+mn-cs"/>
              </a:endParaRPr>
            </a:p>
          </p:txBody>
        </p:sp>
        <p:pic>
          <p:nvPicPr>
            <p:cNvPr id="11" name="Picture 51" descr="MCj04316160000[1]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747002" y="2882904"/>
              <a:ext cx="736600" cy="736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2" name="Picture 51" descr="MCj04316160000[1]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356477" y="2892429"/>
              <a:ext cx="736600" cy="736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3" name="Picture 51" descr="MCj04316160000[1]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965952" y="2901954"/>
              <a:ext cx="736600" cy="736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4" name="TextBox 13"/>
          <p:cNvSpPr txBox="1"/>
          <p:nvPr/>
        </p:nvSpPr>
        <p:spPr>
          <a:xfrm>
            <a:off x="1075764" y="3848100"/>
            <a:ext cx="8335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Cloud</a:t>
            </a:r>
            <a:br>
              <a:rPr lang="en-US" sz="1400"/>
            </a:br>
            <a:r>
              <a:rPr lang="en-US" sz="1400"/>
              <a:t>provider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651026" y="1438275"/>
            <a:ext cx="5405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User</a:t>
            </a:r>
          </a:p>
        </p:txBody>
      </p:sp>
      <p:sp>
        <p:nvSpPr>
          <p:cNvPr id="16" name="Rectangle 15"/>
          <p:cNvSpPr/>
          <p:nvPr/>
        </p:nvSpPr>
        <p:spPr bwMode="auto">
          <a:xfrm>
            <a:off x="5514976" y="3467100"/>
            <a:ext cx="2400300" cy="390525"/>
          </a:xfrm>
          <a:prstGeom prst="rect">
            <a:avLst/>
          </a:prstGeom>
          <a:solidFill>
            <a:srgbClr val="0070C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Hardware</a:t>
            </a:r>
          </a:p>
        </p:txBody>
      </p:sp>
      <p:sp>
        <p:nvSpPr>
          <p:cNvPr id="18" name="Rectangle 17"/>
          <p:cNvSpPr/>
          <p:nvPr/>
        </p:nvSpPr>
        <p:spPr bwMode="auto">
          <a:xfrm>
            <a:off x="5514976" y="2962275"/>
            <a:ext cx="2400300" cy="390525"/>
          </a:xfrm>
          <a:prstGeom prst="rect">
            <a:avLst/>
          </a:prstGeom>
          <a:solidFill>
            <a:srgbClr val="FF990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Middleware</a:t>
            </a:r>
          </a:p>
        </p:txBody>
      </p:sp>
      <p:sp>
        <p:nvSpPr>
          <p:cNvPr id="19" name="Rectangle 18"/>
          <p:cNvSpPr/>
          <p:nvPr/>
        </p:nvSpPr>
        <p:spPr bwMode="auto">
          <a:xfrm>
            <a:off x="5514976" y="2457450"/>
            <a:ext cx="2400300" cy="390525"/>
          </a:xfrm>
          <a:prstGeom prst="rect">
            <a:avLst/>
          </a:prstGeom>
          <a:solidFill>
            <a:srgbClr val="FF990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Application</a:t>
            </a:r>
          </a:p>
        </p:txBody>
      </p:sp>
      <p:sp>
        <p:nvSpPr>
          <p:cNvPr id="20" name="Oval 19"/>
          <p:cNvSpPr/>
          <p:nvPr/>
        </p:nvSpPr>
        <p:spPr bwMode="auto">
          <a:xfrm>
            <a:off x="4838700" y="2114550"/>
            <a:ext cx="3705225" cy="2085975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/>
          <p:cNvCxnSpPr/>
          <p:nvPr/>
        </p:nvCxnSpPr>
        <p:spPr bwMode="auto">
          <a:xfrm flipV="1">
            <a:off x="3638550" y="2295525"/>
            <a:ext cx="2009775" cy="733425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23" name="Straight Connector 22"/>
          <p:cNvCxnSpPr/>
          <p:nvPr/>
        </p:nvCxnSpPr>
        <p:spPr bwMode="auto">
          <a:xfrm>
            <a:off x="3657600" y="3495675"/>
            <a:ext cx="2457450" cy="657225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27" name="Straight Arrow Connector 26"/>
          <p:cNvCxnSpPr/>
          <p:nvPr/>
        </p:nvCxnSpPr>
        <p:spPr bwMode="auto">
          <a:xfrm rot="5400000">
            <a:off x="6229350" y="2181225"/>
            <a:ext cx="533400" cy="1588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8" name="Straight Arrow Connector 27"/>
          <p:cNvCxnSpPr/>
          <p:nvPr/>
        </p:nvCxnSpPr>
        <p:spPr bwMode="auto">
          <a:xfrm rot="5400000">
            <a:off x="6600825" y="2190750"/>
            <a:ext cx="533400" cy="1588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arrow" w="med" len="med"/>
            <a:tailEnd type="none"/>
          </a:ln>
          <a:effectLst/>
        </p:spPr>
      </p:cxnSp>
      <p:cxnSp>
        <p:nvCxnSpPr>
          <p:cNvPr id="32" name="Straight Arrow Connector 31"/>
          <p:cNvCxnSpPr/>
          <p:nvPr/>
        </p:nvCxnSpPr>
        <p:spPr bwMode="auto">
          <a:xfrm rot="16200000" flipH="1">
            <a:off x="2676525" y="2486025"/>
            <a:ext cx="409578" cy="28576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4" name="Straight Arrow Connector 33"/>
          <p:cNvCxnSpPr/>
          <p:nvPr/>
        </p:nvCxnSpPr>
        <p:spPr bwMode="auto">
          <a:xfrm flipV="1">
            <a:off x="3018305" y="2247902"/>
            <a:ext cx="1121" cy="509479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40" name="Straight Arrow Connector 39"/>
          <p:cNvCxnSpPr>
            <a:stCxn id="8" idx="1"/>
            <a:endCxn id="29" idx="1"/>
          </p:cNvCxnSpPr>
          <p:nvPr/>
        </p:nvCxnSpPr>
        <p:spPr bwMode="auto">
          <a:xfrm rot="10800000" flipV="1">
            <a:off x="1752601" y="1969293"/>
            <a:ext cx="881063" cy="4763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pic>
        <p:nvPicPr>
          <p:cNvPr id="41" name="Picture 35" descr="bag_of_money_small_trans.gif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866900" y="1228725"/>
            <a:ext cx="6858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" name="Picture 2" descr="MCj04326240000[1]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 flipH="1">
            <a:off x="1211263" y="1703388"/>
            <a:ext cx="541337" cy="541337"/>
          </a:xfrm>
          <a:prstGeom prst="rect">
            <a:avLst/>
          </a:prstGeom>
          <a:noFill/>
        </p:spPr>
      </p:pic>
      <p:cxnSp>
        <p:nvCxnSpPr>
          <p:cNvPr id="33" name="Straight Arrow Connector 32"/>
          <p:cNvCxnSpPr>
            <a:stCxn id="29" idx="2"/>
            <a:endCxn id="7" idx="0"/>
          </p:cNvCxnSpPr>
          <p:nvPr/>
        </p:nvCxnSpPr>
        <p:spPr bwMode="auto">
          <a:xfrm rot="5400000">
            <a:off x="927650" y="2794244"/>
            <a:ext cx="1103801" cy="4762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pic>
        <p:nvPicPr>
          <p:cNvPr id="35" name="Picture 35" descr="bag_of_money_small_trans.gif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000125" y="2609850"/>
            <a:ext cx="40005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37" name="Straight Arrow Connector 36"/>
          <p:cNvCxnSpPr/>
          <p:nvPr/>
        </p:nvCxnSpPr>
        <p:spPr bwMode="auto">
          <a:xfrm rot="16200000" flipH="1">
            <a:off x="1676400" y="2266950"/>
            <a:ext cx="723900" cy="62865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pic>
        <p:nvPicPr>
          <p:cNvPr id="38" name="Picture 2" descr="C:\Users\ahae\AppData\Local\Microsoft\Windows\Temporary Internet Files\Content.IE5\WLXXAP26\MCj04315730000[1]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996908" y="2152650"/>
            <a:ext cx="450898" cy="4539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9" name="TextBox 38"/>
          <p:cNvSpPr txBox="1"/>
          <p:nvPr/>
        </p:nvSpPr>
        <p:spPr>
          <a:xfrm>
            <a:off x="1085287" y="1200150"/>
            <a:ext cx="8335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SaaS</a:t>
            </a:r>
            <a:br>
              <a:rPr lang="en-US" sz="1400"/>
            </a:br>
            <a:r>
              <a:rPr lang="en-US" sz="1400"/>
              <a:t>provider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Private/hybrid/community clouds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0600" y="3924299"/>
            <a:ext cx="7772400" cy="2638425"/>
          </a:xfrm>
        </p:spPr>
        <p:txBody>
          <a:bodyPr/>
          <a:lstStyle/>
          <a:p>
            <a:r>
              <a:rPr lang="en-US"/>
              <a:t>Who can become a customer of the cloud?</a:t>
            </a:r>
          </a:p>
          <a:p>
            <a:pPr lvl="1"/>
            <a:r>
              <a:rPr lang="en-US">
                <a:solidFill>
                  <a:srgbClr val="FF9900"/>
                </a:solidFill>
              </a:rPr>
              <a:t>Public cloud: </a:t>
            </a:r>
            <a:r>
              <a:rPr lang="en-US"/>
              <a:t>Commercial service; open to (almost) anyone. Example: Amazon AWS, Microsoft Azure, Google App Engine</a:t>
            </a:r>
          </a:p>
          <a:p>
            <a:pPr lvl="1"/>
            <a:r>
              <a:rPr lang="en-US">
                <a:solidFill>
                  <a:srgbClr val="FF9900"/>
                </a:solidFill>
              </a:rPr>
              <a:t>Community cloud: </a:t>
            </a:r>
            <a:r>
              <a:rPr lang="en-US"/>
              <a:t>Shared by several similar organizations.</a:t>
            </a:r>
            <a:br>
              <a:rPr lang="en-US"/>
            </a:br>
            <a:r>
              <a:rPr lang="en-US"/>
              <a:t>Example: Google's "Gov Cloud"</a:t>
            </a:r>
          </a:p>
          <a:p>
            <a:pPr lvl="1"/>
            <a:r>
              <a:rPr lang="en-US">
                <a:solidFill>
                  <a:srgbClr val="FF9900"/>
                </a:solidFill>
              </a:rPr>
              <a:t>Private cloud: </a:t>
            </a:r>
            <a:r>
              <a:rPr lang="en-US"/>
              <a:t>Shared within a single organization. </a:t>
            </a:r>
            <a:br>
              <a:rPr lang="en-US"/>
            </a:br>
            <a:r>
              <a:rPr lang="en-US"/>
              <a:t>Example: Internal datacenter of a large company.</a:t>
            </a:r>
          </a:p>
          <a:p>
            <a:pPr lvl="1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F590D-1EE3-4679-BAB2-47D8C4772F51}" type="slidenum">
              <a:rPr lang="en-GB" smtClean="0"/>
              <a:pPr/>
              <a:t>41</a:t>
            </a:fld>
            <a:endParaRPr lang="en-GB"/>
          </a:p>
        </p:txBody>
      </p:sp>
      <p:sp>
        <p:nvSpPr>
          <p:cNvPr id="6" name="TextBox 5"/>
          <p:cNvSpPr txBox="1"/>
          <p:nvPr/>
        </p:nvSpPr>
        <p:spPr>
          <a:xfrm>
            <a:off x="66675" y="4247577"/>
            <a:ext cx="10005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33CC33"/>
                </a:solidFill>
              </a:rPr>
              <a:t>Focus of</a:t>
            </a:r>
            <a:br>
              <a:rPr lang="en-US" sz="1600" dirty="0">
                <a:solidFill>
                  <a:srgbClr val="33CC33"/>
                </a:solidFill>
              </a:rPr>
            </a:br>
            <a:r>
              <a:rPr lang="en-US" sz="1600" dirty="0">
                <a:solidFill>
                  <a:srgbClr val="33CC33"/>
                </a:solidFill>
              </a:rPr>
              <a:t>this class</a:t>
            </a:r>
          </a:p>
        </p:txBody>
      </p:sp>
      <p:cxnSp>
        <p:nvCxnSpPr>
          <p:cNvPr id="8" name="Straight Arrow Connector 7"/>
          <p:cNvCxnSpPr>
            <a:stCxn id="6" idx="3"/>
          </p:cNvCxnSpPr>
          <p:nvPr/>
        </p:nvCxnSpPr>
        <p:spPr bwMode="auto">
          <a:xfrm>
            <a:off x="1067270" y="4539965"/>
            <a:ext cx="456730" cy="2887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00CC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9" name="TextBox 8"/>
          <p:cNvSpPr txBox="1"/>
          <p:nvPr/>
        </p:nvSpPr>
        <p:spPr>
          <a:xfrm>
            <a:off x="-17008" y="5243511"/>
            <a:ext cx="12913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33CC33"/>
                </a:solidFill>
              </a:rPr>
              <a:t>Is this a</a:t>
            </a:r>
            <a:br>
              <a:rPr lang="en-US" sz="1600" dirty="0">
                <a:solidFill>
                  <a:srgbClr val="33CC33"/>
                </a:solidFill>
              </a:rPr>
            </a:br>
            <a:r>
              <a:rPr lang="en-US" sz="1600" dirty="0">
                <a:solidFill>
                  <a:srgbClr val="33CC33"/>
                </a:solidFill>
              </a:rPr>
              <a:t>'real' cloud?</a:t>
            </a:r>
          </a:p>
        </p:txBody>
      </p:sp>
      <p:cxnSp>
        <p:nvCxnSpPr>
          <p:cNvPr id="10" name="Straight Arrow Connector 9"/>
          <p:cNvCxnSpPr/>
          <p:nvPr/>
        </p:nvCxnSpPr>
        <p:spPr bwMode="auto">
          <a:xfrm>
            <a:off x="1157757" y="5532075"/>
            <a:ext cx="275755" cy="1588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00CC00"/>
            </a:solidFill>
            <a:prstDash val="solid"/>
            <a:round/>
            <a:headEnd type="none" w="med" len="med"/>
            <a:tailEnd type="arrow"/>
          </a:ln>
          <a:effectLst/>
        </p:spPr>
      </p:cxnSp>
      <p:pic>
        <p:nvPicPr>
          <p:cNvPr id="12" name="Picture 2" descr="MCj0432624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flipH="1">
            <a:off x="1906588" y="2122489"/>
            <a:ext cx="274637" cy="274637"/>
          </a:xfrm>
          <a:prstGeom prst="rect">
            <a:avLst/>
          </a:prstGeom>
          <a:noFill/>
        </p:spPr>
      </p:pic>
      <p:pic>
        <p:nvPicPr>
          <p:cNvPr id="13" name="Picture 3" descr="MCj04326230000[1]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81150" y="1819276"/>
            <a:ext cx="276225" cy="276225"/>
          </a:xfrm>
          <a:prstGeom prst="rect">
            <a:avLst/>
          </a:prstGeom>
          <a:noFill/>
        </p:spPr>
      </p:pic>
      <p:sp>
        <p:nvSpPr>
          <p:cNvPr id="16" name="Cloud"/>
          <p:cNvSpPr>
            <a:spLocks noChangeAspect="1" noEditPoints="1" noChangeArrowheads="1"/>
          </p:cNvSpPr>
          <p:nvPr/>
        </p:nvSpPr>
        <p:spPr bwMode="auto">
          <a:xfrm rot="268469">
            <a:off x="1735352" y="2602806"/>
            <a:ext cx="1371996" cy="919529"/>
          </a:xfrm>
          <a:custGeom>
            <a:avLst/>
            <a:gdLst>
              <a:gd name="T0" fmla="*/ 67 w 21600"/>
              <a:gd name="T1" fmla="*/ 10800 h 21600"/>
              <a:gd name="T2" fmla="*/ 10800 w 21600"/>
              <a:gd name="T3" fmla="*/ 21577 h 21600"/>
              <a:gd name="T4" fmla="*/ 21582 w 21600"/>
              <a:gd name="T5" fmla="*/ 10800 h 21600"/>
              <a:gd name="T6" fmla="*/ 10800 w 21600"/>
              <a:gd name="T7" fmla="*/ 1235 h 21600"/>
              <a:gd name="T8" fmla="*/ 2977 w 21600"/>
              <a:gd name="T9" fmla="*/ 3262 h 21600"/>
              <a:gd name="T10" fmla="*/ 17087 w 21600"/>
              <a:gd name="T11" fmla="*/ 173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 extrusionOk="0">
                <a:moveTo>
                  <a:pt x="1949" y="7180"/>
                </a:moveTo>
                <a:cubicBezTo>
                  <a:pt x="841" y="7336"/>
                  <a:pt x="0" y="8613"/>
                  <a:pt x="0" y="10137"/>
                </a:cubicBezTo>
                <a:cubicBezTo>
                  <a:pt x="-1" y="11192"/>
                  <a:pt x="409" y="12169"/>
                  <a:pt x="1074" y="12702"/>
                </a:cubicBezTo>
                <a:lnTo>
                  <a:pt x="1063" y="12668"/>
                </a:lnTo>
                <a:cubicBezTo>
                  <a:pt x="685" y="13217"/>
                  <a:pt x="475" y="13940"/>
                  <a:pt x="475" y="14690"/>
                </a:cubicBezTo>
                <a:cubicBezTo>
                  <a:pt x="475" y="16325"/>
                  <a:pt x="1451" y="17650"/>
                  <a:pt x="2655" y="17650"/>
                </a:cubicBezTo>
                <a:cubicBezTo>
                  <a:pt x="2739" y="17650"/>
                  <a:pt x="2824" y="17643"/>
                  <a:pt x="2909" y="17629"/>
                </a:cubicBezTo>
                <a:lnTo>
                  <a:pt x="2897" y="17649"/>
                </a:lnTo>
                <a:cubicBezTo>
                  <a:pt x="3585" y="19288"/>
                  <a:pt x="4863" y="20300"/>
                  <a:pt x="6247" y="20300"/>
                </a:cubicBezTo>
                <a:cubicBezTo>
                  <a:pt x="6947" y="20299"/>
                  <a:pt x="7635" y="20039"/>
                  <a:pt x="8235" y="19546"/>
                </a:cubicBezTo>
                <a:lnTo>
                  <a:pt x="8229" y="19550"/>
                </a:lnTo>
                <a:cubicBezTo>
                  <a:pt x="8855" y="20829"/>
                  <a:pt x="9908" y="21597"/>
                  <a:pt x="11036" y="21597"/>
                </a:cubicBezTo>
                <a:cubicBezTo>
                  <a:pt x="12523" y="21596"/>
                  <a:pt x="13836" y="20267"/>
                  <a:pt x="14267" y="18324"/>
                </a:cubicBezTo>
                <a:lnTo>
                  <a:pt x="14270" y="18350"/>
                </a:lnTo>
                <a:cubicBezTo>
                  <a:pt x="14730" y="18740"/>
                  <a:pt x="15260" y="18947"/>
                  <a:pt x="15802" y="18947"/>
                </a:cubicBezTo>
                <a:cubicBezTo>
                  <a:pt x="17390" y="18946"/>
                  <a:pt x="18682" y="17205"/>
                  <a:pt x="18694" y="15045"/>
                </a:cubicBezTo>
                <a:lnTo>
                  <a:pt x="18689" y="15035"/>
                </a:lnTo>
                <a:cubicBezTo>
                  <a:pt x="20357" y="14710"/>
                  <a:pt x="21597" y="12765"/>
                  <a:pt x="21597" y="10472"/>
                </a:cubicBezTo>
                <a:cubicBezTo>
                  <a:pt x="21597" y="9456"/>
                  <a:pt x="21350" y="8469"/>
                  <a:pt x="20896" y="7663"/>
                </a:cubicBezTo>
                <a:lnTo>
                  <a:pt x="20889" y="7661"/>
                </a:lnTo>
                <a:cubicBezTo>
                  <a:pt x="21031" y="7208"/>
                  <a:pt x="21105" y="6721"/>
                  <a:pt x="21105" y="6228"/>
                </a:cubicBezTo>
                <a:cubicBezTo>
                  <a:pt x="21105" y="4588"/>
                  <a:pt x="20299" y="3150"/>
                  <a:pt x="19139" y="2719"/>
                </a:cubicBezTo>
                <a:lnTo>
                  <a:pt x="19148" y="2712"/>
                </a:lnTo>
                <a:cubicBezTo>
                  <a:pt x="18940" y="1142"/>
                  <a:pt x="17933" y="0"/>
                  <a:pt x="16758" y="0"/>
                </a:cubicBezTo>
                <a:cubicBezTo>
                  <a:pt x="16044" y="-1"/>
                  <a:pt x="15367" y="426"/>
                  <a:pt x="14905" y="1165"/>
                </a:cubicBezTo>
                <a:lnTo>
                  <a:pt x="14909" y="1170"/>
                </a:lnTo>
                <a:cubicBezTo>
                  <a:pt x="14497" y="432"/>
                  <a:pt x="13855" y="0"/>
                  <a:pt x="13174" y="0"/>
                </a:cubicBezTo>
                <a:cubicBezTo>
                  <a:pt x="12347" y="-1"/>
                  <a:pt x="11590" y="637"/>
                  <a:pt x="11221" y="1645"/>
                </a:cubicBezTo>
                <a:lnTo>
                  <a:pt x="11229" y="1694"/>
                </a:lnTo>
                <a:cubicBezTo>
                  <a:pt x="10730" y="1024"/>
                  <a:pt x="10058" y="650"/>
                  <a:pt x="9358" y="650"/>
                </a:cubicBezTo>
                <a:cubicBezTo>
                  <a:pt x="8372" y="649"/>
                  <a:pt x="7466" y="1391"/>
                  <a:pt x="7003" y="2578"/>
                </a:cubicBezTo>
                <a:lnTo>
                  <a:pt x="6995" y="2602"/>
                </a:lnTo>
                <a:cubicBezTo>
                  <a:pt x="6477" y="2189"/>
                  <a:pt x="5888" y="1972"/>
                  <a:pt x="5288" y="1972"/>
                </a:cubicBezTo>
                <a:cubicBezTo>
                  <a:pt x="3423" y="1972"/>
                  <a:pt x="1912" y="4029"/>
                  <a:pt x="1912" y="6567"/>
                </a:cubicBezTo>
                <a:cubicBezTo>
                  <a:pt x="1911" y="6774"/>
                  <a:pt x="1922" y="6981"/>
                  <a:pt x="1942" y="7186"/>
                </a:cubicBezTo>
                <a:close/>
              </a:path>
              <a:path w="21600" h="21600" fill="none" extrusionOk="0">
                <a:moveTo>
                  <a:pt x="1074" y="12702"/>
                </a:moveTo>
                <a:cubicBezTo>
                  <a:pt x="1407" y="12969"/>
                  <a:pt x="1786" y="13110"/>
                  <a:pt x="2172" y="13110"/>
                </a:cubicBezTo>
                <a:cubicBezTo>
                  <a:pt x="2228" y="13109"/>
                  <a:pt x="2285" y="13107"/>
                  <a:pt x="2341" y="13101"/>
                </a:cubicBezTo>
              </a:path>
              <a:path w="21600" h="21600" fill="none" extrusionOk="0">
                <a:moveTo>
                  <a:pt x="2909" y="17629"/>
                </a:moveTo>
                <a:cubicBezTo>
                  <a:pt x="3099" y="17599"/>
                  <a:pt x="3285" y="17535"/>
                  <a:pt x="3463" y="17439"/>
                </a:cubicBezTo>
              </a:path>
              <a:path w="21600" h="21600" fill="none" extrusionOk="0">
                <a:moveTo>
                  <a:pt x="7895" y="18680"/>
                </a:moveTo>
                <a:cubicBezTo>
                  <a:pt x="7983" y="18985"/>
                  <a:pt x="8095" y="19277"/>
                  <a:pt x="8229" y="19550"/>
                </a:cubicBezTo>
              </a:path>
              <a:path w="21600" h="21600" fill="none" extrusionOk="0">
                <a:moveTo>
                  <a:pt x="14267" y="18324"/>
                </a:moveTo>
                <a:cubicBezTo>
                  <a:pt x="14336" y="18013"/>
                  <a:pt x="14380" y="17693"/>
                  <a:pt x="14400" y="17370"/>
                </a:cubicBezTo>
              </a:path>
              <a:path w="21600" h="21600" fill="none" extrusionOk="0">
                <a:moveTo>
                  <a:pt x="18694" y="15045"/>
                </a:moveTo>
                <a:cubicBezTo>
                  <a:pt x="18694" y="15034"/>
                  <a:pt x="18695" y="15024"/>
                  <a:pt x="18695" y="15013"/>
                </a:cubicBezTo>
                <a:cubicBezTo>
                  <a:pt x="18695" y="13508"/>
                  <a:pt x="18063" y="12136"/>
                  <a:pt x="17069" y="11477"/>
                </a:cubicBezTo>
              </a:path>
              <a:path w="21600" h="21600" fill="none" extrusionOk="0">
                <a:moveTo>
                  <a:pt x="20165" y="8999"/>
                </a:moveTo>
                <a:cubicBezTo>
                  <a:pt x="20479" y="8635"/>
                  <a:pt x="20726" y="8177"/>
                  <a:pt x="20889" y="7661"/>
                </a:cubicBezTo>
              </a:path>
              <a:path w="21600" h="21600" fill="none" extrusionOk="0">
                <a:moveTo>
                  <a:pt x="19186" y="3344"/>
                </a:moveTo>
                <a:cubicBezTo>
                  <a:pt x="19186" y="3328"/>
                  <a:pt x="19187" y="3313"/>
                  <a:pt x="19187" y="3297"/>
                </a:cubicBezTo>
                <a:cubicBezTo>
                  <a:pt x="19187" y="3101"/>
                  <a:pt x="19174" y="2905"/>
                  <a:pt x="19148" y="2712"/>
                </a:cubicBezTo>
              </a:path>
              <a:path w="21600" h="21600" fill="none" extrusionOk="0">
                <a:moveTo>
                  <a:pt x="14905" y="1165"/>
                </a:moveTo>
                <a:cubicBezTo>
                  <a:pt x="14754" y="1408"/>
                  <a:pt x="14629" y="1679"/>
                  <a:pt x="14535" y="1971"/>
                </a:cubicBezTo>
              </a:path>
              <a:path w="21600" h="21600" fill="none" extrusionOk="0">
                <a:moveTo>
                  <a:pt x="11221" y="1645"/>
                </a:moveTo>
                <a:cubicBezTo>
                  <a:pt x="11140" y="1866"/>
                  <a:pt x="11080" y="2099"/>
                  <a:pt x="11041" y="2340"/>
                </a:cubicBezTo>
              </a:path>
              <a:path w="21600" h="21600" fill="none" extrusionOk="0">
                <a:moveTo>
                  <a:pt x="7645" y="3276"/>
                </a:moveTo>
                <a:cubicBezTo>
                  <a:pt x="7449" y="3016"/>
                  <a:pt x="7231" y="2790"/>
                  <a:pt x="6995" y="2602"/>
                </a:cubicBezTo>
              </a:path>
              <a:path w="21600" h="21600" fill="none" extrusionOk="0">
                <a:moveTo>
                  <a:pt x="1942" y="7186"/>
                </a:moveTo>
                <a:cubicBezTo>
                  <a:pt x="1966" y="7426"/>
                  <a:pt x="2004" y="7663"/>
                  <a:pt x="2056" y="7895"/>
                </a:cubicBezTo>
              </a:path>
            </a:pathLst>
          </a:custGeom>
          <a:solidFill>
            <a:srgbClr val="FFBE7D"/>
          </a:solidFill>
          <a:ln w="9525">
            <a:noFill/>
            <a:miter lim="800000"/>
            <a:headEnd/>
            <a:tailEnd/>
          </a:ln>
          <a:effectLst>
            <a:outerShdw blurRad="50800" dist="508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algn="ctr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None/>
              <a:defRPr/>
            </a:pPr>
            <a:endParaRPr lang="en-US">
              <a:cs typeface="+mn-cs"/>
            </a:endParaRPr>
          </a:p>
        </p:txBody>
      </p:sp>
      <p:pic>
        <p:nvPicPr>
          <p:cNvPr id="26" name="Picture 2" descr="MCj0432624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flipH="1">
            <a:off x="2544763" y="1798639"/>
            <a:ext cx="274637" cy="274637"/>
          </a:xfrm>
          <a:prstGeom prst="rect">
            <a:avLst/>
          </a:prstGeom>
          <a:noFill/>
        </p:spPr>
      </p:pic>
      <p:pic>
        <p:nvPicPr>
          <p:cNvPr id="28" name="Picture 3" descr="MCj04326230000[1]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14575" y="2066926"/>
            <a:ext cx="276225" cy="276225"/>
          </a:xfrm>
          <a:prstGeom prst="rect">
            <a:avLst/>
          </a:prstGeom>
          <a:noFill/>
        </p:spPr>
      </p:pic>
      <p:pic>
        <p:nvPicPr>
          <p:cNvPr id="29" name="Picture 3" descr="MCj04326230000[1]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52675" y="1514476"/>
            <a:ext cx="276225" cy="276225"/>
          </a:xfrm>
          <a:prstGeom prst="rect">
            <a:avLst/>
          </a:prstGeom>
          <a:noFill/>
        </p:spPr>
      </p:pic>
      <p:sp>
        <p:nvSpPr>
          <p:cNvPr id="30" name="Rounded Rectangle 29"/>
          <p:cNvSpPr/>
          <p:nvPr/>
        </p:nvSpPr>
        <p:spPr bwMode="auto">
          <a:xfrm>
            <a:off x="4867274" y="1695451"/>
            <a:ext cx="509337" cy="666750"/>
          </a:xfrm>
          <a:prstGeom prst="roundRect">
            <a:avLst/>
          </a:prstGeom>
          <a:noFill/>
          <a:ln w="19050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Cloud"/>
          <p:cNvSpPr>
            <a:spLocks noChangeAspect="1" noEditPoints="1" noChangeArrowheads="1"/>
          </p:cNvSpPr>
          <p:nvPr/>
        </p:nvSpPr>
        <p:spPr bwMode="auto">
          <a:xfrm rot="268469">
            <a:off x="4373777" y="2574231"/>
            <a:ext cx="1371996" cy="919529"/>
          </a:xfrm>
          <a:custGeom>
            <a:avLst/>
            <a:gdLst>
              <a:gd name="T0" fmla="*/ 67 w 21600"/>
              <a:gd name="T1" fmla="*/ 10800 h 21600"/>
              <a:gd name="T2" fmla="*/ 10800 w 21600"/>
              <a:gd name="T3" fmla="*/ 21577 h 21600"/>
              <a:gd name="T4" fmla="*/ 21582 w 21600"/>
              <a:gd name="T5" fmla="*/ 10800 h 21600"/>
              <a:gd name="T6" fmla="*/ 10800 w 21600"/>
              <a:gd name="T7" fmla="*/ 1235 h 21600"/>
              <a:gd name="T8" fmla="*/ 2977 w 21600"/>
              <a:gd name="T9" fmla="*/ 3262 h 21600"/>
              <a:gd name="T10" fmla="*/ 17087 w 21600"/>
              <a:gd name="T11" fmla="*/ 173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 extrusionOk="0">
                <a:moveTo>
                  <a:pt x="1949" y="7180"/>
                </a:moveTo>
                <a:cubicBezTo>
                  <a:pt x="841" y="7336"/>
                  <a:pt x="0" y="8613"/>
                  <a:pt x="0" y="10137"/>
                </a:cubicBezTo>
                <a:cubicBezTo>
                  <a:pt x="-1" y="11192"/>
                  <a:pt x="409" y="12169"/>
                  <a:pt x="1074" y="12702"/>
                </a:cubicBezTo>
                <a:lnTo>
                  <a:pt x="1063" y="12668"/>
                </a:lnTo>
                <a:cubicBezTo>
                  <a:pt x="685" y="13217"/>
                  <a:pt x="475" y="13940"/>
                  <a:pt x="475" y="14690"/>
                </a:cubicBezTo>
                <a:cubicBezTo>
                  <a:pt x="475" y="16325"/>
                  <a:pt x="1451" y="17650"/>
                  <a:pt x="2655" y="17650"/>
                </a:cubicBezTo>
                <a:cubicBezTo>
                  <a:pt x="2739" y="17650"/>
                  <a:pt x="2824" y="17643"/>
                  <a:pt x="2909" y="17629"/>
                </a:cubicBezTo>
                <a:lnTo>
                  <a:pt x="2897" y="17649"/>
                </a:lnTo>
                <a:cubicBezTo>
                  <a:pt x="3585" y="19288"/>
                  <a:pt x="4863" y="20300"/>
                  <a:pt x="6247" y="20300"/>
                </a:cubicBezTo>
                <a:cubicBezTo>
                  <a:pt x="6947" y="20299"/>
                  <a:pt x="7635" y="20039"/>
                  <a:pt x="8235" y="19546"/>
                </a:cubicBezTo>
                <a:lnTo>
                  <a:pt x="8229" y="19550"/>
                </a:lnTo>
                <a:cubicBezTo>
                  <a:pt x="8855" y="20829"/>
                  <a:pt x="9908" y="21597"/>
                  <a:pt x="11036" y="21597"/>
                </a:cubicBezTo>
                <a:cubicBezTo>
                  <a:pt x="12523" y="21596"/>
                  <a:pt x="13836" y="20267"/>
                  <a:pt x="14267" y="18324"/>
                </a:cubicBezTo>
                <a:lnTo>
                  <a:pt x="14270" y="18350"/>
                </a:lnTo>
                <a:cubicBezTo>
                  <a:pt x="14730" y="18740"/>
                  <a:pt x="15260" y="18947"/>
                  <a:pt x="15802" y="18947"/>
                </a:cubicBezTo>
                <a:cubicBezTo>
                  <a:pt x="17390" y="18946"/>
                  <a:pt x="18682" y="17205"/>
                  <a:pt x="18694" y="15045"/>
                </a:cubicBezTo>
                <a:lnTo>
                  <a:pt x="18689" y="15035"/>
                </a:lnTo>
                <a:cubicBezTo>
                  <a:pt x="20357" y="14710"/>
                  <a:pt x="21597" y="12765"/>
                  <a:pt x="21597" y="10472"/>
                </a:cubicBezTo>
                <a:cubicBezTo>
                  <a:pt x="21597" y="9456"/>
                  <a:pt x="21350" y="8469"/>
                  <a:pt x="20896" y="7663"/>
                </a:cubicBezTo>
                <a:lnTo>
                  <a:pt x="20889" y="7661"/>
                </a:lnTo>
                <a:cubicBezTo>
                  <a:pt x="21031" y="7208"/>
                  <a:pt x="21105" y="6721"/>
                  <a:pt x="21105" y="6228"/>
                </a:cubicBezTo>
                <a:cubicBezTo>
                  <a:pt x="21105" y="4588"/>
                  <a:pt x="20299" y="3150"/>
                  <a:pt x="19139" y="2719"/>
                </a:cubicBezTo>
                <a:lnTo>
                  <a:pt x="19148" y="2712"/>
                </a:lnTo>
                <a:cubicBezTo>
                  <a:pt x="18940" y="1142"/>
                  <a:pt x="17933" y="0"/>
                  <a:pt x="16758" y="0"/>
                </a:cubicBezTo>
                <a:cubicBezTo>
                  <a:pt x="16044" y="-1"/>
                  <a:pt x="15367" y="426"/>
                  <a:pt x="14905" y="1165"/>
                </a:cubicBezTo>
                <a:lnTo>
                  <a:pt x="14909" y="1170"/>
                </a:lnTo>
                <a:cubicBezTo>
                  <a:pt x="14497" y="432"/>
                  <a:pt x="13855" y="0"/>
                  <a:pt x="13174" y="0"/>
                </a:cubicBezTo>
                <a:cubicBezTo>
                  <a:pt x="12347" y="-1"/>
                  <a:pt x="11590" y="637"/>
                  <a:pt x="11221" y="1645"/>
                </a:cubicBezTo>
                <a:lnTo>
                  <a:pt x="11229" y="1694"/>
                </a:lnTo>
                <a:cubicBezTo>
                  <a:pt x="10730" y="1024"/>
                  <a:pt x="10058" y="650"/>
                  <a:pt x="9358" y="650"/>
                </a:cubicBezTo>
                <a:cubicBezTo>
                  <a:pt x="8372" y="649"/>
                  <a:pt x="7466" y="1391"/>
                  <a:pt x="7003" y="2578"/>
                </a:cubicBezTo>
                <a:lnTo>
                  <a:pt x="6995" y="2602"/>
                </a:lnTo>
                <a:cubicBezTo>
                  <a:pt x="6477" y="2189"/>
                  <a:pt x="5888" y="1972"/>
                  <a:pt x="5288" y="1972"/>
                </a:cubicBezTo>
                <a:cubicBezTo>
                  <a:pt x="3423" y="1972"/>
                  <a:pt x="1912" y="4029"/>
                  <a:pt x="1912" y="6567"/>
                </a:cubicBezTo>
                <a:cubicBezTo>
                  <a:pt x="1911" y="6774"/>
                  <a:pt x="1922" y="6981"/>
                  <a:pt x="1942" y="7186"/>
                </a:cubicBezTo>
                <a:close/>
              </a:path>
              <a:path w="21600" h="21600" fill="none" extrusionOk="0">
                <a:moveTo>
                  <a:pt x="1074" y="12702"/>
                </a:moveTo>
                <a:cubicBezTo>
                  <a:pt x="1407" y="12969"/>
                  <a:pt x="1786" y="13110"/>
                  <a:pt x="2172" y="13110"/>
                </a:cubicBezTo>
                <a:cubicBezTo>
                  <a:pt x="2228" y="13109"/>
                  <a:pt x="2285" y="13107"/>
                  <a:pt x="2341" y="13101"/>
                </a:cubicBezTo>
              </a:path>
              <a:path w="21600" h="21600" fill="none" extrusionOk="0">
                <a:moveTo>
                  <a:pt x="2909" y="17629"/>
                </a:moveTo>
                <a:cubicBezTo>
                  <a:pt x="3099" y="17599"/>
                  <a:pt x="3285" y="17535"/>
                  <a:pt x="3463" y="17439"/>
                </a:cubicBezTo>
              </a:path>
              <a:path w="21600" h="21600" fill="none" extrusionOk="0">
                <a:moveTo>
                  <a:pt x="7895" y="18680"/>
                </a:moveTo>
                <a:cubicBezTo>
                  <a:pt x="7983" y="18985"/>
                  <a:pt x="8095" y="19277"/>
                  <a:pt x="8229" y="19550"/>
                </a:cubicBezTo>
              </a:path>
              <a:path w="21600" h="21600" fill="none" extrusionOk="0">
                <a:moveTo>
                  <a:pt x="14267" y="18324"/>
                </a:moveTo>
                <a:cubicBezTo>
                  <a:pt x="14336" y="18013"/>
                  <a:pt x="14380" y="17693"/>
                  <a:pt x="14400" y="17370"/>
                </a:cubicBezTo>
              </a:path>
              <a:path w="21600" h="21600" fill="none" extrusionOk="0">
                <a:moveTo>
                  <a:pt x="18694" y="15045"/>
                </a:moveTo>
                <a:cubicBezTo>
                  <a:pt x="18694" y="15034"/>
                  <a:pt x="18695" y="15024"/>
                  <a:pt x="18695" y="15013"/>
                </a:cubicBezTo>
                <a:cubicBezTo>
                  <a:pt x="18695" y="13508"/>
                  <a:pt x="18063" y="12136"/>
                  <a:pt x="17069" y="11477"/>
                </a:cubicBezTo>
              </a:path>
              <a:path w="21600" h="21600" fill="none" extrusionOk="0">
                <a:moveTo>
                  <a:pt x="20165" y="8999"/>
                </a:moveTo>
                <a:cubicBezTo>
                  <a:pt x="20479" y="8635"/>
                  <a:pt x="20726" y="8177"/>
                  <a:pt x="20889" y="7661"/>
                </a:cubicBezTo>
              </a:path>
              <a:path w="21600" h="21600" fill="none" extrusionOk="0">
                <a:moveTo>
                  <a:pt x="19186" y="3344"/>
                </a:moveTo>
                <a:cubicBezTo>
                  <a:pt x="19186" y="3328"/>
                  <a:pt x="19187" y="3313"/>
                  <a:pt x="19187" y="3297"/>
                </a:cubicBezTo>
                <a:cubicBezTo>
                  <a:pt x="19187" y="3101"/>
                  <a:pt x="19174" y="2905"/>
                  <a:pt x="19148" y="2712"/>
                </a:cubicBezTo>
              </a:path>
              <a:path w="21600" h="21600" fill="none" extrusionOk="0">
                <a:moveTo>
                  <a:pt x="14905" y="1165"/>
                </a:moveTo>
                <a:cubicBezTo>
                  <a:pt x="14754" y="1408"/>
                  <a:pt x="14629" y="1679"/>
                  <a:pt x="14535" y="1971"/>
                </a:cubicBezTo>
              </a:path>
              <a:path w="21600" h="21600" fill="none" extrusionOk="0">
                <a:moveTo>
                  <a:pt x="11221" y="1645"/>
                </a:moveTo>
                <a:cubicBezTo>
                  <a:pt x="11140" y="1866"/>
                  <a:pt x="11080" y="2099"/>
                  <a:pt x="11041" y="2340"/>
                </a:cubicBezTo>
              </a:path>
              <a:path w="21600" h="21600" fill="none" extrusionOk="0">
                <a:moveTo>
                  <a:pt x="7645" y="3276"/>
                </a:moveTo>
                <a:cubicBezTo>
                  <a:pt x="7449" y="3016"/>
                  <a:pt x="7231" y="2790"/>
                  <a:pt x="6995" y="2602"/>
                </a:cubicBezTo>
              </a:path>
              <a:path w="21600" h="21600" fill="none" extrusionOk="0">
                <a:moveTo>
                  <a:pt x="1942" y="7186"/>
                </a:moveTo>
                <a:cubicBezTo>
                  <a:pt x="1966" y="7426"/>
                  <a:pt x="2004" y="7663"/>
                  <a:pt x="2056" y="7895"/>
                </a:cubicBezTo>
              </a:path>
            </a:pathLst>
          </a:custGeom>
          <a:solidFill>
            <a:srgbClr val="FFBE7D"/>
          </a:solidFill>
          <a:ln w="9525">
            <a:noFill/>
            <a:miter lim="800000"/>
            <a:headEnd/>
            <a:tailEnd/>
          </a:ln>
          <a:effectLst>
            <a:outerShdw blurRad="50800" dist="508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algn="ctr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None/>
              <a:defRPr/>
            </a:pPr>
            <a:endParaRPr lang="en-US">
              <a:cs typeface="+mn-cs"/>
            </a:endParaRPr>
          </a:p>
        </p:txBody>
      </p:sp>
      <p:sp>
        <p:nvSpPr>
          <p:cNvPr id="33" name="Cloud"/>
          <p:cNvSpPr>
            <a:spLocks noChangeAspect="1" noEditPoints="1" noChangeArrowheads="1"/>
          </p:cNvSpPr>
          <p:nvPr/>
        </p:nvSpPr>
        <p:spPr bwMode="auto">
          <a:xfrm rot="268469">
            <a:off x="7136027" y="2536131"/>
            <a:ext cx="1371996" cy="919529"/>
          </a:xfrm>
          <a:custGeom>
            <a:avLst/>
            <a:gdLst>
              <a:gd name="T0" fmla="*/ 67 w 21600"/>
              <a:gd name="T1" fmla="*/ 10800 h 21600"/>
              <a:gd name="T2" fmla="*/ 10800 w 21600"/>
              <a:gd name="T3" fmla="*/ 21577 h 21600"/>
              <a:gd name="T4" fmla="*/ 21582 w 21600"/>
              <a:gd name="T5" fmla="*/ 10800 h 21600"/>
              <a:gd name="T6" fmla="*/ 10800 w 21600"/>
              <a:gd name="T7" fmla="*/ 1235 h 21600"/>
              <a:gd name="T8" fmla="*/ 2977 w 21600"/>
              <a:gd name="T9" fmla="*/ 3262 h 21600"/>
              <a:gd name="T10" fmla="*/ 17087 w 21600"/>
              <a:gd name="T11" fmla="*/ 173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 extrusionOk="0">
                <a:moveTo>
                  <a:pt x="1949" y="7180"/>
                </a:moveTo>
                <a:cubicBezTo>
                  <a:pt x="841" y="7336"/>
                  <a:pt x="0" y="8613"/>
                  <a:pt x="0" y="10137"/>
                </a:cubicBezTo>
                <a:cubicBezTo>
                  <a:pt x="-1" y="11192"/>
                  <a:pt x="409" y="12169"/>
                  <a:pt x="1074" y="12702"/>
                </a:cubicBezTo>
                <a:lnTo>
                  <a:pt x="1063" y="12668"/>
                </a:lnTo>
                <a:cubicBezTo>
                  <a:pt x="685" y="13217"/>
                  <a:pt x="475" y="13940"/>
                  <a:pt x="475" y="14690"/>
                </a:cubicBezTo>
                <a:cubicBezTo>
                  <a:pt x="475" y="16325"/>
                  <a:pt x="1451" y="17650"/>
                  <a:pt x="2655" y="17650"/>
                </a:cubicBezTo>
                <a:cubicBezTo>
                  <a:pt x="2739" y="17650"/>
                  <a:pt x="2824" y="17643"/>
                  <a:pt x="2909" y="17629"/>
                </a:cubicBezTo>
                <a:lnTo>
                  <a:pt x="2897" y="17649"/>
                </a:lnTo>
                <a:cubicBezTo>
                  <a:pt x="3585" y="19288"/>
                  <a:pt x="4863" y="20300"/>
                  <a:pt x="6247" y="20300"/>
                </a:cubicBezTo>
                <a:cubicBezTo>
                  <a:pt x="6947" y="20299"/>
                  <a:pt x="7635" y="20039"/>
                  <a:pt x="8235" y="19546"/>
                </a:cubicBezTo>
                <a:lnTo>
                  <a:pt x="8229" y="19550"/>
                </a:lnTo>
                <a:cubicBezTo>
                  <a:pt x="8855" y="20829"/>
                  <a:pt x="9908" y="21597"/>
                  <a:pt x="11036" y="21597"/>
                </a:cubicBezTo>
                <a:cubicBezTo>
                  <a:pt x="12523" y="21596"/>
                  <a:pt x="13836" y="20267"/>
                  <a:pt x="14267" y="18324"/>
                </a:cubicBezTo>
                <a:lnTo>
                  <a:pt x="14270" y="18350"/>
                </a:lnTo>
                <a:cubicBezTo>
                  <a:pt x="14730" y="18740"/>
                  <a:pt x="15260" y="18947"/>
                  <a:pt x="15802" y="18947"/>
                </a:cubicBezTo>
                <a:cubicBezTo>
                  <a:pt x="17390" y="18946"/>
                  <a:pt x="18682" y="17205"/>
                  <a:pt x="18694" y="15045"/>
                </a:cubicBezTo>
                <a:lnTo>
                  <a:pt x="18689" y="15035"/>
                </a:lnTo>
                <a:cubicBezTo>
                  <a:pt x="20357" y="14710"/>
                  <a:pt x="21597" y="12765"/>
                  <a:pt x="21597" y="10472"/>
                </a:cubicBezTo>
                <a:cubicBezTo>
                  <a:pt x="21597" y="9456"/>
                  <a:pt x="21350" y="8469"/>
                  <a:pt x="20896" y="7663"/>
                </a:cubicBezTo>
                <a:lnTo>
                  <a:pt x="20889" y="7661"/>
                </a:lnTo>
                <a:cubicBezTo>
                  <a:pt x="21031" y="7208"/>
                  <a:pt x="21105" y="6721"/>
                  <a:pt x="21105" y="6228"/>
                </a:cubicBezTo>
                <a:cubicBezTo>
                  <a:pt x="21105" y="4588"/>
                  <a:pt x="20299" y="3150"/>
                  <a:pt x="19139" y="2719"/>
                </a:cubicBezTo>
                <a:lnTo>
                  <a:pt x="19148" y="2712"/>
                </a:lnTo>
                <a:cubicBezTo>
                  <a:pt x="18940" y="1142"/>
                  <a:pt x="17933" y="0"/>
                  <a:pt x="16758" y="0"/>
                </a:cubicBezTo>
                <a:cubicBezTo>
                  <a:pt x="16044" y="-1"/>
                  <a:pt x="15367" y="426"/>
                  <a:pt x="14905" y="1165"/>
                </a:cubicBezTo>
                <a:lnTo>
                  <a:pt x="14909" y="1170"/>
                </a:lnTo>
                <a:cubicBezTo>
                  <a:pt x="14497" y="432"/>
                  <a:pt x="13855" y="0"/>
                  <a:pt x="13174" y="0"/>
                </a:cubicBezTo>
                <a:cubicBezTo>
                  <a:pt x="12347" y="-1"/>
                  <a:pt x="11590" y="637"/>
                  <a:pt x="11221" y="1645"/>
                </a:cubicBezTo>
                <a:lnTo>
                  <a:pt x="11229" y="1694"/>
                </a:lnTo>
                <a:cubicBezTo>
                  <a:pt x="10730" y="1024"/>
                  <a:pt x="10058" y="650"/>
                  <a:pt x="9358" y="650"/>
                </a:cubicBezTo>
                <a:cubicBezTo>
                  <a:pt x="8372" y="649"/>
                  <a:pt x="7466" y="1391"/>
                  <a:pt x="7003" y="2578"/>
                </a:cubicBezTo>
                <a:lnTo>
                  <a:pt x="6995" y="2602"/>
                </a:lnTo>
                <a:cubicBezTo>
                  <a:pt x="6477" y="2189"/>
                  <a:pt x="5888" y="1972"/>
                  <a:pt x="5288" y="1972"/>
                </a:cubicBezTo>
                <a:cubicBezTo>
                  <a:pt x="3423" y="1972"/>
                  <a:pt x="1912" y="4029"/>
                  <a:pt x="1912" y="6567"/>
                </a:cubicBezTo>
                <a:cubicBezTo>
                  <a:pt x="1911" y="6774"/>
                  <a:pt x="1922" y="6981"/>
                  <a:pt x="1942" y="7186"/>
                </a:cubicBezTo>
                <a:close/>
              </a:path>
              <a:path w="21600" h="21600" fill="none" extrusionOk="0">
                <a:moveTo>
                  <a:pt x="1074" y="12702"/>
                </a:moveTo>
                <a:cubicBezTo>
                  <a:pt x="1407" y="12969"/>
                  <a:pt x="1786" y="13110"/>
                  <a:pt x="2172" y="13110"/>
                </a:cubicBezTo>
                <a:cubicBezTo>
                  <a:pt x="2228" y="13109"/>
                  <a:pt x="2285" y="13107"/>
                  <a:pt x="2341" y="13101"/>
                </a:cubicBezTo>
              </a:path>
              <a:path w="21600" h="21600" fill="none" extrusionOk="0">
                <a:moveTo>
                  <a:pt x="2909" y="17629"/>
                </a:moveTo>
                <a:cubicBezTo>
                  <a:pt x="3099" y="17599"/>
                  <a:pt x="3285" y="17535"/>
                  <a:pt x="3463" y="17439"/>
                </a:cubicBezTo>
              </a:path>
              <a:path w="21600" h="21600" fill="none" extrusionOk="0">
                <a:moveTo>
                  <a:pt x="7895" y="18680"/>
                </a:moveTo>
                <a:cubicBezTo>
                  <a:pt x="7983" y="18985"/>
                  <a:pt x="8095" y="19277"/>
                  <a:pt x="8229" y="19550"/>
                </a:cubicBezTo>
              </a:path>
              <a:path w="21600" h="21600" fill="none" extrusionOk="0">
                <a:moveTo>
                  <a:pt x="14267" y="18324"/>
                </a:moveTo>
                <a:cubicBezTo>
                  <a:pt x="14336" y="18013"/>
                  <a:pt x="14380" y="17693"/>
                  <a:pt x="14400" y="17370"/>
                </a:cubicBezTo>
              </a:path>
              <a:path w="21600" h="21600" fill="none" extrusionOk="0">
                <a:moveTo>
                  <a:pt x="18694" y="15045"/>
                </a:moveTo>
                <a:cubicBezTo>
                  <a:pt x="18694" y="15034"/>
                  <a:pt x="18695" y="15024"/>
                  <a:pt x="18695" y="15013"/>
                </a:cubicBezTo>
                <a:cubicBezTo>
                  <a:pt x="18695" y="13508"/>
                  <a:pt x="18063" y="12136"/>
                  <a:pt x="17069" y="11477"/>
                </a:cubicBezTo>
              </a:path>
              <a:path w="21600" h="21600" fill="none" extrusionOk="0">
                <a:moveTo>
                  <a:pt x="20165" y="8999"/>
                </a:moveTo>
                <a:cubicBezTo>
                  <a:pt x="20479" y="8635"/>
                  <a:pt x="20726" y="8177"/>
                  <a:pt x="20889" y="7661"/>
                </a:cubicBezTo>
              </a:path>
              <a:path w="21600" h="21600" fill="none" extrusionOk="0">
                <a:moveTo>
                  <a:pt x="19186" y="3344"/>
                </a:moveTo>
                <a:cubicBezTo>
                  <a:pt x="19186" y="3328"/>
                  <a:pt x="19187" y="3313"/>
                  <a:pt x="19187" y="3297"/>
                </a:cubicBezTo>
                <a:cubicBezTo>
                  <a:pt x="19187" y="3101"/>
                  <a:pt x="19174" y="2905"/>
                  <a:pt x="19148" y="2712"/>
                </a:cubicBezTo>
              </a:path>
              <a:path w="21600" h="21600" fill="none" extrusionOk="0">
                <a:moveTo>
                  <a:pt x="14905" y="1165"/>
                </a:moveTo>
                <a:cubicBezTo>
                  <a:pt x="14754" y="1408"/>
                  <a:pt x="14629" y="1679"/>
                  <a:pt x="14535" y="1971"/>
                </a:cubicBezTo>
              </a:path>
              <a:path w="21600" h="21600" fill="none" extrusionOk="0">
                <a:moveTo>
                  <a:pt x="11221" y="1645"/>
                </a:moveTo>
                <a:cubicBezTo>
                  <a:pt x="11140" y="1866"/>
                  <a:pt x="11080" y="2099"/>
                  <a:pt x="11041" y="2340"/>
                </a:cubicBezTo>
              </a:path>
              <a:path w="21600" h="21600" fill="none" extrusionOk="0">
                <a:moveTo>
                  <a:pt x="7645" y="3276"/>
                </a:moveTo>
                <a:cubicBezTo>
                  <a:pt x="7449" y="3016"/>
                  <a:pt x="7231" y="2790"/>
                  <a:pt x="6995" y="2602"/>
                </a:cubicBezTo>
              </a:path>
              <a:path w="21600" h="21600" fill="none" extrusionOk="0">
                <a:moveTo>
                  <a:pt x="1942" y="7186"/>
                </a:moveTo>
                <a:cubicBezTo>
                  <a:pt x="1966" y="7426"/>
                  <a:pt x="2004" y="7663"/>
                  <a:pt x="2056" y="7895"/>
                </a:cubicBezTo>
              </a:path>
            </a:pathLst>
          </a:custGeom>
          <a:solidFill>
            <a:srgbClr val="FFBE7D"/>
          </a:solidFill>
          <a:ln w="9525">
            <a:noFill/>
            <a:miter lim="800000"/>
            <a:headEnd/>
            <a:tailEnd/>
          </a:ln>
          <a:effectLst>
            <a:outerShdw blurRad="50800" dist="508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algn="ctr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None/>
              <a:defRPr/>
            </a:pPr>
            <a:endParaRPr lang="en-US">
              <a:cs typeface="+mn-cs"/>
            </a:endParaRPr>
          </a:p>
        </p:txBody>
      </p:sp>
      <p:sp>
        <p:nvSpPr>
          <p:cNvPr id="34" name="Rounded Rectangle 33"/>
          <p:cNvSpPr/>
          <p:nvPr/>
        </p:nvSpPr>
        <p:spPr bwMode="auto">
          <a:xfrm>
            <a:off x="5505449" y="1695451"/>
            <a:ext cx="509337" cy="666750"/>
          </a:xfrm>
          <a:prstGeom prst="roundRect">
            <a:avLst/>
          </a:prstGeom>
          <a:noFill/>
          <a:ln w="19050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2" name="Picture 3" descr="MCj04326230000[1]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95800" y="2057401"/>
            <a:ext cx="276225" cy="276225"/>
          </a:xfrm>
          <a:prstGeom prst="rect">
            <a:avLst/>
          </a:prstGeom>
          <a:noFill/>
        </p:spPr>
      </p:pic>
      <p:pic>
        <p:nvPicPr>
          <p:cNvPr id="43" name="Picture 3" descr="MCj04326230000[1]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29075" y="1847851"/>
            <a:ext cx="276225" cy="276225"/>
          </a:xfrm>
          <a:prstGeom prst="rect">
            <a:avLst/>
          </a:prstGeom>
          <a:noFill/>
        </p:spPr>
      </p:pic>
      <p:pic>
        <p:nvPicPr>
          <p:cNvPr id="45" name="Picture 2" descr="MCj0432624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flipH="1">
            <a:off x="2687638" y="2208214"/>
            <a:ext cx="274637" cy="274637"/>
          </a:xfrm>
          <a:prstGeom prst="rect">
            <a:avLst/>
          </a:prstGeom>
          <a:noFill/>
        </p:spPr>
      </p:pic>
      <p:pic>
        <p:nvPicPr>
          <p:cNvPr id="47" name="Picture 2" descr="MCj0432624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flipH="1">
            <a:off x="4868863" y="1770064"/>
            <a:ext cx="274637" cy="274637"/>
          </a:xfrm>
          <a:prstGeom prst="rect">
            <a:avLst/>
          </a:prstGeom>
          <a:noFill/>
        </p:spPr>
      </p:pic>
      <p:pic>
        <p:nvPicPr>
          <p:cNvPr id="48" name="Picture 3" descr="MCj04326230000[1]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52900" y="2286001"/>
            <a:ext cx="276225" cy="276225"/>
          </a:xfrm>
          <a:prstGeom prst="rect">
            <a:avLst/>
          </a:prstGeom>
          <a:noFill/>
        </p:spPr>
      </p:pic>
      <p:cxnSp>
        <p:nvCxnSpPr>
          <p:cNvPr id="50" name="Straight Arrow Connector 49"/>
          <p:cNvCxnSpPr>
            <a:stCxn id="30" idx="2"/>
          </p:cNvCxnSpPr>
          <p:nvPr/>
        </p:nvCxnSpPr>
        <p:spPr bwMode="auto">
          <a:xfrm rot="5400000">
            <a:off x="4885072" y="2544430"/>
            <a:ext cx="419100" cy="54643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52" name="Straight Arrow Connector 51"/>
          <p:cNvCxnSpPr>
            <a:stCxn id="34" idx="2"/>
          </p:cNvCxnSpPr>
          <p:nvPr/>
        </p:nvCxnSpPr>
        <p:spPr bwMode="auto">
          <a:xfrm rot="5400000">
            <a:off x="5389897" y="2420604"/>
            <a:ext cx="428625" cy="311818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grpSp>
        <p:nvGrpSpPr>
          <p:cNvPr id="56" name="Group 55"/>
          <p:cNvGrpSpPr/>
          <p:nvPr/>
        </p:nvGrpSpPr>
        <p:grpSpPr>
          <a:xfrm>
            <a:off x="2012641" y="2847976"/>
            <a:ext cx="860755" cy="428624"/>
            <a:chOff x="1765488" y="2644774"/>
            <a:chExt cx="1517483" cy="755650"/>
          </a:xfrm>
        </p:grpSpPr>
        <p:pic>
          <p:nvPicPr>
            <p:cNvPr id="53" name="Picture 51" descr="MCj04316160000[1]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546452" y="2644774"/>
              <a:ext cx="736519" cy="736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4" name="Picture 51" descr="MCj04316160000[1]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155970" y="2654299"/>
              <a:ext cx="736519" cy="736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5" name="Picture 51" descr="MCj04316160000[1]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765488" y="2663824"/>
              <a:ext cx="736519" cy="736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57" name="Group 56"/>
          <p:cNvGrpSpPr/>
          <p:nvPr/>
        </p:nvGrpSpPr>
        <p:grpSpPr>
          <a:xfrm>
            <a:off x="4651066" y="2809876"/>
            <a:ext cx="860755" cy="428624"/>
            <a:chOff x="1765488" y="2644774"/>
            <a:chExt cx="1517483" cy="755650"/>
          </a:xfrm>
        </p:grpSpPr>
        <p:pic>
          <p:nvPicPr>
            <p:cNvPr id="58" name="Picture 51" descr="MCj04316160000[1]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546452" y="2644774"/>
              <a:ext cx="736519" cy="736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9" name="Picture 51" descr="MCj04316160000[1]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155970" y="2654299"/>
              <a:ext cx="736519" cy="736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0" name="Picture 51" descr="MCj04316160000[1]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765488" y="2663824"/>
              <a:ext cx="736519" cy="736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61" name="Group 60"/>
          <p:cNvGrpSpPr/>
          <p:nvPr/>
        </p:nvGrpSpPr>
        <p:grpSpPr>
          <a:xfrm>
            <a:off x="7413316" y="2800351"/>
            <a:ext cx="860755" cy="428624"/>
            <a:chOff x="1765488" y="2644774"/>
            <a:chExt cx="1517483" cy="755650"/>
          </a:xfrm>
        </p:grpSpPr>
        <p:pic>
          <p:nvPicPr>
            <p:cNvPr id="62" name="Picture 51" descr="MCj04316160000[1]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546452" y="2644774"/>
              <a:ext cx="736519" cy="736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3" name="Picture 51" descr="MCj04316160000[1]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155970" y="2654299"/>
              <a:ext cx="736519" cy="736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4" name="Picture 51" descr="MCj04316160000[1]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765488" y="2663824"/>
              <a:ext cx="736519" cy="736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65" name="TextBox 64"/>
          <p:cNvSpPr txBox="1"/>
          <p:nvPr/>
        </p:nvSpPr>
        <p:spPr>
          <a:xfrm>
            <a:off x="4693462" y="1219201"/>
            <a:ext cx="8181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Company</a:t>
            </a:r>
            <a:br>
              <a:rPr lang="en-US" sz="1200"/>
            </a:br>
            <a:r>
              <a:rPr lang="en-US" sz="1200"/>
              <a:t>A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5369737" y="1219201"/>
            <a:ext cx="8181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Company</a:t>
            </a:r>
            <a:br>
              <a:rPr lang="en-US" sz="1200"/>
            </a:br>
            <a:r>
              <a:rPr lang="en-US" sz="1200"/>
              <a:t>B</a:t>
            </a:r>
          </a:p>
        </p:txBody>
      </p:sp>
      <p:sp>
        <p:nvSpPr>
          <p:cNvPr id="67" name="Rounded Rectangle 66"/>
          <p:cNvSpPr/>
          <p:nvPr/>
        </p:nvSpPr>
        <p:spPr bwMode="auto">
          <a:xfrm>
            <a:off x="6972299" y="2085976"/>
            <a:ext cx="1743076" cy="1495424"/>
          </a:xfrm>
          <a:prstGeom prst="roundRect">
            <a:avLst/>
          </a:prstGeom>
          <a:noFill/>
          <a:ln w="19050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8" name="Picture 19" descr="greenguy"/>
          <p:cNvPicPr>
            <a:picLocks noChangeAspect="1" noChangeArrowheads="1"/>
          </p:cNvPicPr>
          <p:nvPr/>
        </p:nvPicPr>
        <p:blipFill>
          <a:blip r:embed="rId5" cstate="print">
            <a:lum bright="14000" contrast="-10000"/>
          </a:blip>
          <a:srcRect/>
          <a:stretch>
            <a:fillRect/>
          </a:stretch>
        </p:blipFill>
        <p:spPr bwMode="auto">
          <a:xfrm>
            <a:off x="7085014" y="2219327"/>
            <a:ext cx="277812" cy="277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9" name="Picture 19" descr="greenguy"/>
          <p:cNvPicPr>
            <a:picLocks noChangeAspect="1" noChangeArrowheads="1"/>
          </p:cNvPicPr>
          <p:nvPr/>
        </p:nvPicPr>
        <p:blipFill>
          <a:blip r:embed="rId5" cstate="print">
            <a:lum bright="14000" contrast="-10000"/>
          </a:blip>
          <a:srcRect/>
          <a:stretch>
            <a:fillRect/>
          </a:stretch>
        </p:blipFill>
        <p:spPr bwMode="auto">
          <a:xfrm>
            <a:off x="3065464" y="1885952"/>
            <a:ext cx="277812" cy="277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0" name="Picture 19" descr="greenguy"/>
          <p:cNvPicPr>
            <a:picLocks noChangeAspect="1" noChangeArrowheads="1"/>
          </p:cNvPicPr>
          <p:nvPr/>
        </p:nvPicPr>
        <p:blipFill>
          <a:blip r:embed="rId5" cstate="print">
            <a:lum bright="14000" contrast="-10000"/>
          </a:blip>
          <a:srcRect/>
          <a:stretch>
            <a:fillRect/>
          </a:stretch>
        </p:blipFill>
        <p:spPr bwMode="auto">
          <a:xfrm>
            <a:off x="1979614" y="1666877"/>
            <a:ext cx="277812" cy="277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" name="Picture 2" descr="MCj0432624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flipH="1">
            <a:off x="5068888" y="2008189"/>
            <a:ext cx="274637" cy="274637"/>
          </a:xfrm>
          <a:prstGeom prst="rect">
            <a:avLst/>
          </a:prstGeom>
          <a:noFill/>
        </p:spPr>
      </p:pic>
      <p:pic>
        <p:nvPicPr>
          <p:cNvPr id="72" name="Picture 3" descr="MCj04326230000[1]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352925" y="1704976"/>
            <a:ext cx="276225" cy="276225"/>
          </a:xfrm>
          <a:prstGeom prst="rect">
            <a:avLst/>
          </a:prstGeom>
          <a:noFill/>
        </p:spPr>
      </p:pic>
      <p:pic>
        <p:nvPicPr>
          <p:cNvPr id="74" name="Picture 19" descr="greenguy"/>
          <p:cNvPicPr>
            <a:picLocks noChangeAspect="1" noChangeArrowheads="1"/>
          </p:cNvPicPr>
          <p:nvPr/>
        </p:nvPicPr>
        <p:blipFill>
          <a:blip r:embed="rId5" cstate="print">
            <a:lum bright="14000" contrast="-10000"/>
          </a:blip>
          <a:srcRect/>
          <a:stretch>
            <a:fillRect/>
          </a:stretch>
        </p:blipFill>
        <p:spPr bwMode="auto">
          <a:xfrm>
            <a:off x="7494589" y="2162177"/>
            <a:ext cx="277812" cy="277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5" name="Picture 19" descr="greenguy"/>
          <p:cNvPicPr>
            <a:picLocks noChangeAspect="1" noChangeArrowheads="1"/>
          </p:cNvPicPr>
          <p:nvPr/>
        </p:nvPicPr>
        <p:blipFill>
          <a:blip r:embed="rId5" cstate="print">
            <a:lum bright="14000" contrast="-10000"/>
          </a:blip>
          <a:srcRect/>
          <a:stretch>
            <a:fillRect/>
          </a:stretch>
        </p:blipFill>
        <p:spPr bwMode="auto">
          <a:xfrm>
            <a:off x="7856539" y="2295527"/>
            <a:ext cx="277812" cy="277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6" name="Picture 19" descr="greenguy"/>
          <p:cNvPicPr>
            <a:picLocks noChangeAspect="1" noChangeArrowheads="1"/>
          </p:cNvPicPr>
          <p:nvPr/>
        </p:nvPicPr>
        <p:blipFill>
          <a:blip r:embed="rId5" cstate="print">
            <a:lum bright="14000" contrast="-10000"/>
          </a:blip>
          <a:srcRect/>
          <a:stretch>
            <a:fillRect/>
          </a:stretch>
        </p:blipFill>
        <p:spPr bwMode="auto">
          <a:xfrm>
            <a:off x="8218489" y="2143127"/>
            <a:ext cx="277812" cy="277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7" name="Picture 19" descr="greenguy"/>
          <p:cNvPicPr>
            <a:picLocks noChangeAspect="1" noChangeArrowheads="1"/>
          </p:cNvPicPr>
          <p:nvPr/>
        </p:nvPicPr>
        <p:blipFill>
          <a:blip r:embed="rId5" cstate="print">
            <a:lum bright="14000" contrast="-10000"/>
          </a:blip>
          <a:srcRect/>
          <a:stretch>
            <a:fillRect/>
          </a:stretch>
        </p:blipFill>
        <p:spPr bwMode="auto">
          <a:xfrm>
            <a:off x="8408989" y="2438402"/>
            <a:ext cx="277812" cy="277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8" name="Picture 19" descr="greenguy"/>
          <p:cNvPicPr>
            <a:picLocks noChangeAspect="1" noChangeArrowheads="1"/>
          </p:cNvPicPr>
          <p:nvPr/>
        </p:nvPicPr>
        <p:blipFill>
          <a:blip r:embed="rId5" cstate="print">
            <a:lum bright="14000" contrast="-10000"/>
          </a:blip>
          <a:srcRect/>
          <a:stretch>
            <a:fillRect/>
          </a:stretch>
        </p:blipFill>
        <p:spPr bwMode="auto">
          <a:xfrm>
            <a:off x="6932614" y="2552702"/>
            <a:ext cx="277812" cy="277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80" name="Straight Arrow Connector 79"/>
          <p:cNvCxnSpPr/>
          <p:nvPr/>
        </p:nvCxnSpPr>
        <p:spPr bwMode="auto">
          <a:xfrm rot="16200000" flipH="1">
            <a:off x="1976438" y="2566987"/>
            <a:ext cx="333375" cy="13335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82" name="Straight Arrow Connector 81"/>
          <p:cNvCxnSpPr/>
          <p:nvPr/>
        </p:nvCxnSpPr>
        <p:spPr bwMode="auto">
          <a:xfrm rot="16200000" flipH="1">
            <a:off x="1924050" y="2314574"/>
            <a:ext cx="752475" cy="161925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84" name="Straight Arrow Connector 83"/>
          <p:cNvCxnSpPr>
            <a:stCxn id="26" idx="2"/>
          </p:cNvCxnSpPr>
          <p:nvPr/>
        </p:nvCxnSpPr>
        <p:spPr bwMode="auto">
          <a:xfrm rot="5400000">
            <a:off x="2296716" y="2376885"/>
            <a:ext cx="688974" cy="81756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86" name="Straight Arrow Connector 85"/>
          <p:cNvCxnSpPr/>
          <p:nvPr/>
        </p:nvCxnSpPr>
        <p:spPr bwMode="auto">
          <a:xfrm rot="16200000" flipH="1">
            <a:off x="1547813" y="2328862"/>
            <a:ext cx="638175" cy="34290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88" name="Straight Arrow Connector 87"/>
          <p:cNvCxnSpPr/>
          <p:nvPr/>
        </p:nvCxnSpPr>
        <p:spPr bwMode="auto">
          <a:xfrm rot="5400000">
            <a:off x="2676525" y="2371725"/>
            <a:ext cx="609600" cy="24765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pic>
        <p:nvPicPr>
          <p:cNvPr id="89" name="Picture 3" descr="MCj04326230000[1]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57500" y="1609726"/>
            <a:ext cx="276225" cy="276225"/>
          </a:xfrm>
          <a:prstGeom prst="rect">
            <a:avLst/>
          </a:prstGeom>
          <a:noFill/>
        </p:spPr>
      </p:pic>
      <p:cxnSp>
        <p:nvCxnSpPr>
          <p:cNvPr id="91" name="Straight Arrow Connector 90"/>
          <p:cNvCxnSpPr/>
          <p:nvPr/>
        </p:nvCxnSpPr>
        <p:spPr bwMode="auto">
          <a:xfrm>
            <a:off x="7296150" y="2543175"/>
            <a:ext cx="266700" cy="200025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93" name="Straight Arrow Connector 92"/>
          <p:cNvCxnSpPr/>
          <p:nvPr/>
        </p:nvCxnSpPr>
        <p:spPr bwMode="auto">
          <a:xfrm rot="5400000">
            <a:off x="8091488" y="2519362"/>
            <a:ext cx="276225" cy="17145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95" name="Straight Arrow Connector 94"/>
          <p:cNvCxnSpPr>
            <a:stCxn id="74" idx="2"/>
          </p:cNvCxnSpPr>
          <p:nvPr/>
        </p:nvCxnSpPr>
        <p:spPr bwMode="auto">
          <a:xfrm rot="16200000" flipH="1">
            <a:off x="7546579" y="2526904"/>
            <a:ext cx="312736" cy="138905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pic>
        <p:nvPicPr>
          <p:cNvPr id="96" name="Picture 2" descr="MCj0432624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flipH="1">
            <a:off x="7145338" y="1703389"/>
            <a:ext cx="274637" cy="274637"/>
          </a:xfrm>
          <a:prstGeom prst="rect">
            <a:avLst/>
          </a:prstGeom>
          <a:noFill/>
        </p:spPr>
      </p:pic>
      <p:pic>
        <p:nvPicPr>
          <p:cNvPr id="97" name="Picture 3" descr="MCj04326230000[1]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15150" y="1485901"/>
            <a:ext cx="276225" cy="276225"/>
          </a:xfrm>
          <a:prstGeom prst="rect">
            <a:avLst/>
          </a:prstGeom>
          <a:noFill/>
        </p:spPr>
      </p:pic>
      <p:pic>
        <p:nvPicPr>
          <p:cNvPr id="98" name="Picture 2" descr="MCj0432624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flipH="1">
            <a:off x="7850188" y="1446214"/>
            <a:ext cx="274637" cy="274637"/>
          </a:xfrm>
          <a:prstGeom prst="rect">
            <a:avLst/>
          </a:prstGeom>
          <a:noFill/>
        </p:spPr>
      </p:pic>
      <p:pic>
        <p:nvPicPr>
          <p:cNvPr id="99" name="Picture 2" descr="MCj0432624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flipH="1">
            <a:off x="7183438" y="1284289"/>
            <a:ext cx="274637" cy="274637"/>
          </a:xfrm>
          <a:prstGeom prst="rect">
            <a:avLst/>
          </a:prstGeom>
          <a:noFill/>
        </p:spPr>
      </p:pic>
      <p:pic>
        <p:nvPicPr>
          <p:cNvPr id="100" name="Picture 3" descr="MCj04326230000[1]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53325" y="1647826"/>
            <a:ext cx="276225" cy="276225"/>
          </a:xfrm>
          <a:prstGeom prst="rect">
            <a:avLst/>
          </a:prstGeom>
          <a:noFill/>
        </p:spPr>
      </p:pic>
      <p:pic>
        <p:nvPicPr>
          <p:cNvPr id="101" name="Picture 3" descr="MCj04326230000[1]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62850" y="1257301"/>
            <a:ext cx="276225" cy="276225"/>
          </a:xfrm>
          <a:prstGeom prst="rect">
            <a:avLst/>
          </a:prstGeom>
          <a:noFill/>
        </p:spPr>
      </p:pic>
      <p:pic>
        <p:nvPicPr>
          <p:cNvPr id="102" name="Picture 2" descr="MCj0432624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flipH="1">
            <a:off x="8478838" y="1693864"/>
            <a:ext cx="274637" cy="274637"/>
          </a:xfrm>
          <a:prstGeom prst="rect">
            <a:avLst/>
          </a:prstGeom>
          <a:noFill/>
        </p:spPr>
      </p:pic>
      <p:pic>
        <p:nvPicPr>
          <p:cNvPr id="103" name="Picture 3" descr="MCj04326230000[1]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077200" y="1657351"/>
            <a:ext cx="276225" cy="276225"/>
          </a:xfrm>
          <a:prstGeom prst="rect">
            <a:avLst/>
          </a:prstGeom>
          <a:noFill/>
        </p:spPr>
      </p:pic>
      <p:pic>
        <p:nvPicPr>
          <p:cNvPr id="104" name="Picture 3" descr="MCj04326230000[1]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39125" y="1362076"/>
            <a:ext cx="276225" cy="276225"/>
          </a:xfrm>
          <a:prstGeom prst="rect">
            <a:avLst/>
          </a:prstGeom>
          <a:noFill/>
        </p:spPr>
      </p:pic>
      <p:sp>
        <p:nvSpPr>
          <p:cNvPr id="105" name="TextBox 104"/>
          <p:cNvSpPr txBox="1"/>
          <p:nvPr/>
        </p:nvSpPr>
        <p:spPr>
          <a:xfrm>
            <a:off x="2078591" y="3486150"/>
            <a:ext cx="713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Public</a:t>
            </a:r>
          </a:p>
        </p:txBody>
      </p:sp>
      <p:sp>
        <p:nvSpPr>
          <p:cNvPr id="106" name="TextBox 105"/>
          <p:cNvSpPr txBox="1"/>
          <p:nvPr/>
        </p:nvSpPr>
        <p:spPr>
          <a:xfrm>
            <a:off x="4506749" y="3514725"/>
            <a:ext cx="12105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Community</a:t>
            </a:r>
          </a:p>
        </p:txBody>
      </p:sp>
      <p:sp>
        <p:nvSpPr>
          <p:cNvPr id="107" name="TextBox 106"/>
          <p:cNvSpPr txBox="1"/>
          <p:nvPr/>
        </p:nvSpPr>
        <p:spPr>
          <a:xfrm>
            <a:off x="7464212" y="3533775"/>
            <a:ext cx="8011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Private</a:t>
            </a:r>
          </a:p>
        </p:txBody>
      </p:sp>
      <p:pic>
        <p:nvPicPr>
          <p:cNvPr id="1032" name="Picture 8" descr="C:\Users\Andreas Haeberlen\AppData\Local\Microsoft\Windows\Temporary Internet Files\Content.IE5\4ZIVVKYE\MC900434891[1]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524000" y="2828925"/>
            <a:ext cx="466582" cy="466582"/>
          </a:xfrm>
          <a:prstGeom prst="rect">
            <a:avLst/>
          </a:prstGeom>
          <a:noFill/>
        </p:spPr>
      </p:pic>
      <p:pic>
        <p:nvPicPr>
          <p:cNvPr id="110" name="Picture 8" descr="C:\Users\Andreas Haeberlen\AppData\Local\Microsoft\Windows\Temporary Internet Files\Content.IE5\4ZIVVKYE\MC900434891[1]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171950" y="2819400"/>
            <a:ext cx="466582" cy="466582"/>
          </a:xfrm>
          <a:prstGeom prst="rect">
            <a:avLst/>
          </a:prstGeom>
          <a:noFill/>
        </p:spPr>
      </p:pic>
      <p:pic>
        <p:nvPicPr>
          <p:cNvPr id="111" name="Picture 19" descr="greenguy"/>
          <p:cNvPicPr>
            <a:picLocks noChangeAspect="1" noChangeArrowheads="1"/>
          </p:cNvPicPr>
          <p:nvPr/>
        </p:nvPicPr>
        <p:blipFill>
          <a:blip r:embed="rId5" cstate="print">
            <a:lum bright="14000" contrast="-10000"/>
          </a:blip>
          <a:srcRect/>
          <a:stretch>
            <a:fillRect/>
          </a:stretch>
        </p:blipFill>
        <p:spPr bwMode="auto">
          <a:xfrm>
            <a:off x="5503864" y="1752602"/>
            <a:ext cx="277812" cy="277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" name="Picture 19" descr="greenguy"/>
          <p:cNvPicPr>
            <a:picLocks noChangeAspect="1" noChangeArrowheads="1"/>
          </p:cNvPicPr>
          <p:nvPr/>
        </p:nvPicPr>
        <p:blipFill>
          <a:blip r:embed="rId5" cstate="print">
            <a:lum bright="14000" contrast="-10000"/>
          </a:blip>
          <a:srcRect/>
          <a:stretch>
            <a:fillRect/>
          </a:stretch>
        </p:blipFill>
        <p:spPr bwMode="auto">
          <a:xfrm>
            <a:off x="5713414" y="2028827"/>
            <a:ext cx="277812" cy="277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6" grpId="0" animBg="1"/>
      <p:bldP spid="30" grpId="0" animBg="1"/>
      <p:bldP spid="32" grpId="0" animBg="1"/>
      <p:bldP spid="33" grpId="0" animBg="1"/>
      <p:bldP spid="34" grpId="0" animBg="1"/>
      <p:bldP spid="65" grpId="0"/>
      <p:bldP spid="66" grpId="0"/>
      <p:bldP spid="67" grpId="0" animBg="1"/>
      <p:bldP spid="105" grpId="0"/>
      <p:bldP spid="106" grpId="0"/>
      <p:bldP spid="107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Plan for today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0599" y="1658938"/>
            <a:ext cx="7858125" cy="4532312"/>
          </a:xfrm>
        </p:spPr>
        <p:txBody>
          <a:bodyPr/>
          <a:lstStyle/>
          <a:p>
            <a:r>
              <a:rPr lang="en-US"/>
              <a:t>Computing at scale</a:t>
            </a:r>
          </a:p>
          <a:p>
            <a:pPr lvl="1"/>
            <a:r>
              <a:rPr lang="en-US"/>
              <a:t>The need for scalability; scale of current services</a:t>
            </a:r>
          </a:p>
          <a:p>
            <a:pPr lvl="1"/>
            <a:r>
              <a:rPr lang="en-US"/>
              <a:t>Scaling up: From PCs to data centers</a:t>
            </a:r>
          </a:p>
          <a:p>
            <a:pPr lvl="1"/>
            <a:r>
              <a:rPr lang="en-US"/>
              <a:t>Problems with 'classical' scaling techniques </a:t>
            </a:r>
            <a:br>
              <a:rPr lang="en-US"/>
            </a:br>
            <a:endParaRPr lang="en-US"/>
          </a:p>
          <a:p>
            <a:r>
              <a:rPr lang="en-US"/>
              <a:t>Utility computing and cloud computing</a:t>
            </a:r>
          </a:p>
          <a:p>
            <a:pPr lvl="1"/>
            <a:r>
              <a:rPr lang="en-US"/>
              <a:t>What are utility computing and cloud computing?</a:t>
            </a:r>
          </a:p>
          <a:p>
            <a:pPr lvl="1"/>
            <a:r>
              <a:rPr lang="en-US"/>
              <a:t>What kinds of clouds exist today?</a:t>
            </a:r>
          </a:p>
          <a:p>
            <a:pPr lvl="1"/>
            <a:r>
              <a:rPr lang="en-US">
                <a:solidFill>
                  <a:srgbClr val="FF9900"/>
                </a:solidFill>
              </a:rPr>
              <a:t>What kinds of applications run on the cloud?</a:t>
            </a:r>
          </a:p>
          <a:p>
            <a:pPr lvl="1"/>
            <a:r>
              <a:rPr lang="en-US"/>
              <a:t>Virtualization: How clouds work 'under the hood'</a:t>
            </a:r>
          </a:p>
          <a:p>
            <a:pPr lvl="1"/>
            <a:r>
              <a:rPr lang="en-US"/>
              <a:t>Some cloud computing challenges</a:t>
            </a:r>
          </a:p>
          <a:p>
            <a:pPr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F590D-1EE3-4679-BAB2-47D8C4772F51}" type="slidenum">
              <a:rPr lang="en-GB" smtClean="0"/>
              <a:pPr/>
              <a:t>42</a:t>
            </a:fld>
            <a:endParaRPr lang="en-GB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Examples of cloud applications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Application hosting</a:t>
            </a:r>
          </a:p>
          <a:p>
            <a:r>
              <a:rPr lang="en-US"/>
              <a:t>Backup and Storage</a:t>
            </a:r>
          </a:p>
          <a:p>
            <a:r>
              <a:rPr lang="en-US"/>
              <a:t>Content delivery</a:t>
            </a:r>
          </a:p>
          <a:p>
            <a:r>
              <a:rPr lang="en-US"/>
              <a:t>E-commerce</a:t>
            </a:r>
          </a:p>
          <a:p>
            <a:r>
              <a:rPr lang="en-US"/>
              <a:t>High-performance computing</a:t>
            </a:r>
          </a:p>
          <a:p>
            <a:r>
              <a:rPr lang="en-US"/>
              <a:t>Media hosting</a:t>
            </a:r>
          </a:p>
          <a:p>
            <a:r>
              <a:rPr lang="en-US"/>
              <a:t>On-demand workforce</a:t>
            </a:r>
          </a:p>
          <a:p>
            <a:r>
              <a:rPr lang="en-US"/>
              <a:t>Search engines</a:t>
            </a:r>
          </a:p>
          <a:p>
            <a:r>
              <a:rPr lang="en-US"/>
              <a:t>Web hosting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F590D-1EE3-4679-BAB2-47D8C4772F51}" type="slidenum">
              <a:rPr lang="en-GB" smtClean="0"/>
              <a:pPr/>
              <a:t>43</a:t>
            </a:fld>
            <a:endParaRPr lang="en-GB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Case study: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Animoto: Lets users</a:t>
            </a:r>
            <a:br>
              <a:rPr lang="en-US"/>
            </a:br>
            <a:r>
              <a:rPr lang="en-US"/>
              <a:t>create videos from </a:t>
            </a:r>
            <a:br>
              <a:rPr lang="en-US"/>
            </a:br>
            <a:r>
              <a:rPr lang="en-US"/>
              <a:t>their own photos/music</a:t>
            </a:r>
          </a:p>
          <a:p>
            <a:pPr lvl="1"/>
            <a:r>
              <a:rPr lang="en-US"/>
              <a:t>Auto-edits photos and aligns</a:t>
            </a:r>
            <a:br>
              <a:rPr lang="en-US"/>
            </a:br>
            <a:r>
              <a:rPr lang="en-US"/>
              <a:t>them with the music, so it</a:t>
            </a:r>
            <a:br>
              <a:rPr lang="en-US"/>
            </a:br>
            <a:r>
              <a:rPr lang="en-US"/>
              <a:t>"looks good"</a:t>
            </a:r>
          </a:p>
          <a:p>
            <a:r>
              <a:rPr lang="en-US"/>
              <a:t>Built using Amazon EC2+S3+SQS</a:t>
            </a:r>
          </a:p>
          <a:p>
            <a:r>
              <a:rPr lang="en-US"/>
              <a:t>Released a Facebook app in mid-April 2008</a:t>
            </a:r>
          </a:p>
          <a:p>
            <a:pPr lvl="1"/>
            <a:r>
              <a:rPr lang="en-US"/>
              <a:t>More than </a:t>
            </a:r>
            <a:r>
              <a:rPr lang="en-US">
                <a:solidFill>
                  <a:srgbClr val="FF9900"/>
                </a:solidFill>
              </a:rPr>
              <a:t>750,000 people </a:t>
            </a:r>
            <a:r>
              <a:rPr lang="en-US"/>
              <a:t>signed up within </a:t>
            </a:r>
            <a:r>
              <a:rPr lang="en-US">
                <a:solidFill>
                  <a:srgbClr val="FF9900"/>
                </a:solidFill>
              </a:rPr>
              <a:t>3 days</a:t>
            </a:r>
          </a:p>
          <a:p>
            <a:pPr lvl="1"/>
            <a:r>
              <a:rPr lang="en-US"/>
              <a:t>EC2 usage went from 50 machines to 3,500 (x70 scalability!)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F590D-1EE3-4679-BAB2-47D8C4772F51}" type="slidenum">
              <a:rPr lang="en-GB" smtClean="0"/>
              <a:pPr/>
              <a:t>44</a:t>
            </a:fld>
            <a:endParaRPr lang="en-GB"/>
          </a:p>
        </p:txBody>
      </p:sp>
      <p:pic>
        <p:nvPicPr>
          <p:cNvPr id="7" name="Picture 6" descr="ec2_usage3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205976" y="1496265"/>
            <a:ext cx="3424580" cy="237648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781771" y="3747247"/>
            <a:ext cx="283923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Source: Jeff Bezos' talk at Stanford on 4/19/08</a:t>
            </a:r>
          </a:p>
        </p:txBody>
      </p:sp>
      <p:pic>
        <p:nvPicPr>
          <p:cNvPr id="9" name="Picture 8" descr="Animoto-logo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555500" y="663147"/>
            <a:ext cx="2409524" cy="61904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 rot="16200000">
            <a:off x="7216709" y="1711847"/>
            <a:ext cx="36391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http://animoto.com/blog/company/amazon-com-ceo-jeff-bezos-on-animoto/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Case study: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0600" y="1590675"/>
            <a:ext cx="7772400" cy="4714875"/>
          </a:xfrm>
        </p:spPr>
        <p:txBody>
          <a:bodyPr/>
          <a:lstStyle/>
          <a:p>
            <a:r>
              <a:rPr lang="en-US" dirty="0"/>
              <a:t>March 19, 2008: Hillary Clinton's official White House schedule released to the public</a:t>
            </a:r>
          </a:p>
          <a:p>
            <a:pPr lvl="1"/>
            <a:r>
              <a:rPr lang="en-US" dirty="0"/>
              <a:t>17,481 pages of non-searchable, low-quality PDF</a:t>
            </a:r>
          </a:p>
          <a:p>
            <a:pPr lvl="1"/>
            <a:r>
              <a:rPr lang="en-US" dirty="0"/>
              <a:t>Very interesting to journalists, but would have required hundreds of man-hours to evaluate</a:t>
            </a:r>
          </a:p>
          <a:p>
            <a:pPr lvl="1"/>
            <a:r>
              <a:rPr lang="en-US" dirty="0"/>
              <a:t>Peter Harkins, Senior Engineer at The Washington Post: </a:t>
            </a:r>
            <a:br>
              <a:rPr lang="en-US" dirty="0"/>
            </a:br>
            <a:r>
              <a:rPr lang="en-US" dirty="0"/>
              <a:t>Can we make that data available more quickly, ideally within the same news cycle?</a:t>
            </a:r>
          </a:p>
          <a:p>
            <a:pPr lvl="1"/>
            <a:r>
              <a:rPr lang="en-US" dirty="0"/>
              <a:t>Tested various Optical Character Recognition (OCR) programs; estimated required speed</a:t>
            </a:r>
          </a:p>
          <a:p>
            <a:pPr lvl="1"/>
            <a:r>
              <a:rPr lang="en-US" dirty="0"/>
              <a:t>Launched 200 EC2 instances; project was completed within nine hours using 1,407 hours of VM time ($144.62)</a:t>
            </a:r>
          </a:p>
          <a:p>
            <a:pPr lvl="1"/>
            <a:r>
              <a:rPr lang="en-US" dirty="0"/>
              <a:t>Results available on the web only 26 hours after the release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F590D-1EE3-4679-BAB2-47D8C4772F51}" type="slidenum">
              <a:rPr lang="en-GB" smtClean="0"/>
              <a:pPr/>
              <a:t>45</a:t>
            </a:fld>
            <a:endParaRPr lang="en-GB"/>
          </a:p>
        </p:txBody>
      </p:sp>
      <p:pic>
        <p:nvPicPr>
          <p:cNvPr id="6" name="Picture 5" descr="wp_logo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524250" y="709612"/>
            <a:ext cx="3771900" cy="58320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 rot="16200000">
            <a:off x="7471587" y="1456969"/>
            <a:ext cx="312938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http://aws.amazon.com/solutions/case-studies/washington-post/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Other 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DreamWorks is using the </a:t>
            </a:r>
            <a:r>
              <a:rPr lang="en-US" dirty="0" err="1"/>
              <a:t>Cerelink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cloud to render animation movies</a:t>
            </a:r>
          </a:p>
          <a:p>
            <a:pPr lvl="1"/>
            <a:r>
              <a:rPr lang="en-US" dirty="0"/>
              <a:t>Cloud was already used to render parts of </a:t>
            </a:r>
            <a:br>
              <a:rPr lang="en-US" dirty="0"/>
            </a:br>
            <a:r>
              <a:rPr lang="en-US" i="1" dirty="0"/>
              <a:t>Shrek Forever After</a:t>
            </a:r>
            <a:r>
              <a:rPr lang="en-US" dirty="0"/>
              <a:t> </a:t>
            </a:r>
            <a:r>
              <a:rPr lang="en-US" i="1" dirty="0"/>
              <a:t> </a:t>
            </a:r>
            <a:r>
              <a:rPr lang="en-US" dirty="0"/>
              <a:t>and </a:t>
            </a:r>
            <a:r>
              <a:rPr lang="en-US" i="1" dirty="0"/>
              <a:t>How to Train </a:t>
            </a:r>
            <a:br>
              <a:rPr lang="en-US" i="1" dirty="0"/>
            </a:br>
            <a:r>
              <a:rPr lang="en-US" i="1" dirty="0"/>
              <a:t>your Dragon</a:t>
            </a:r>
          </a:p>
          <a:p>
            <a:pPr lvl="1"/>
            <a:endParaRPr lang="en-US" i="1" dirty="0"/>
          </a:p>
          <a:p>
            <a:r>
              <a:rPr lang="en-US" dirty="0"/>
              <a:t>CERN is working on a "science </a:t>
            </a:r>
            <a:br>
              <a:rPr lang="en-US" dirty="0"/>
            </a:br>
            <a:r>
              <a:rPr lang="en-US" dirty="0"/>
              <a:t>cloud" to process experimental </a:t>
            </a:r>
            <a:br>
              <a:rPr lang="en-US" dirty="0"/>
            </a:br>
            <a:r>
              <a:rPr lang="en-US" dirty="0"/>
              <a:t>data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Virgin </a:t>
            </a:r>
            <a:r>
              <a:rPr lang="en-US" dirty="0" err="1"/>
              <a:t>atlantic</a:t>
            </a:r>
            <a:r>
              <a:rPr lang="en-US" dirty="0"/>
              <a:t> is hosting their new</a:t>
            </a:r>
            <a:br>
              <a:rPr lang="en-US" dirty="0"/>
            </a:br>
            <a:r>
              <a:rPr lang="en-US" dirty="0"/>
              <a:t>travel portal on Amazon AWS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F590D-1EE3-4679-BAB2-47D8C4772F51}" type="slidenum">
              <a:rPr lang="en-GB" smtClean="0"/>
              <a:pPr/>
              <a:t>46</a:t>
            </a:fld>
            <a:endParaRPr lang="en-GB"/>
          </a:p>
        </p:txBody>
      </p:sp>
      <p:pic>
        <p:nvPicPr>
          <p:cNvPr id="6" name="Picture 5" descr="shrek_forever_after_poster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713398" y="1101430"/>
            <a:ext cx="1137761" cy="1796465"/>
          </a:xfrm>
          <a:prstGeom prst="rect">
            <a:avLst/>
          </a:prstGeom>
        </p:spPr>
      </p:pic>
      <p:pic>
        <p:nvPicPr>
          <p:cNvPr id="7" name="Picture 6" descr="logo_virginatlantic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713398" y="5000264"/>
            <a:ext cx="1831975" cy="558752"/>
          </a:xfrm>
          <a:prstGeom prst="rect">
            <a:avLst/>
          </a:prstGeom>
        </p:spPr>
      </p:pic>
      <p:pic>
        <p:nvPicPr>
          <p:cNvPr id="8" name="Picture 7" descr="CERN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713398" y="3169790"/>
            <a:ext cx="2068729" cy="138588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Recap: Utility/cloud computing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Why is cloud computing attractive?</a:t>
            </a:r>
          </a:p>
          <a:p>
            <a:pPr lvl="1"/>
            <a:r>
              <a:rPr lang="en-US"/>
              <a:t>Analogy to 'classical' utilities (electricity, water, ...)</a:t>
            </a:r>
          </a:p>
          <a:p>
            <a:pPr lvl="1"/>
            <a:r>
              <a:rPr lang="en-US"/>
              <a:t>No up-front investment (pay-as-you-go model)</a:t>
            </a:r>
          </a:p>
          <a:p>
            <a:pPr lvl="1"/>
            <a:r>
              <a:rPr lang="en-US"/>
              <a:t>Low price due to economies of scale</a:t>
            </a:r>
          </a:p>
          <a:p>
            <a:pPr lvl="1"/>
            <a:r>
              <a:rPr lang="en-US"/>
              <a:t>Elasticity - can quickly scale up/down as demand varies</a:t>
            </a:r>
          </a:p>
          <a:p>
            <a:r>
              <a:rPr lang="en-US"/>
              <a:t>Different types of clouds</a:t>
            </a:r>
          </a:p>
          <a:p>
            <a:pPr lvl="1"/>
            <a:r>
              <a:rPr lang="en-US"/>
              <a:t>SaaS, PaaS, IaaS; public/private/community clouds</a:t>
            </a:r>
          </a:p>
          <a:p>
            <a:r>
              <a:rPr lang="en-US"/>
              <a:t>What runs on the cloud?</a:t>
            </a:r>
          </a:p>
          <a:p>
            <a:pPr lvl="1"/>
            <a:r>
              <a:rPr lang="en-US"/>
              <a:t>Many potential applications: Application hosting, backup/storage, scientific computing, content delivery, ...</a:t>
            </a:r>
          </a:p>
          <a:p>
            <a:pPr lvl="1"/>
            <a:r>
              <a:rPr lang="en-US"/>
              <a:t>Not yet suitable for certain applications (sensitive data, compliance requirements)</a:t>
            </a:r>
          </a:p>
          <a:p>
            <a:pPr lvl="1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F590D-1EE3-4679-BAB2-47D8C4772F51}" type="slidenum">
              <a:rPr lang="en-GB" smtClean="0"/>
              <a:pPr/>
              <a:t>47</a:t>
            </a:fld>
            <a:endParaRPr lang="en-GB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Is the cloud good for everything?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0599" y="1443318"/>
            <a:ext cx="7992035" cy="4912658"/>
          </a:xfrm>
        </p:spPr>
        <p:txBody>
          <a:bodyPr/>
          <a:lstStyle/>
          <a:p>
            <a:r>
              <a:rPr lang="en-US"/>
              <a:t>No. </a:t>
            </a:r>
          </a:p>
          <a:p>
            <a:r>
              <a:rPr lang="en-US"/>
              <a:t>Sometimes it is problematic, e.g., because of auditability requirements</a:t>
            </a:r>
            <a:br>
              <a:rPr lang="en-US"/>
            </a:br>
            <a:endParaRPr lang="en-US" sz="800"/>
          </a:p>
          <a:p>
            <a:r>
              <a:rPr lang="en-US"/>
              <a:t>Example: Processing medical records</a:t>
            </a:r>
          </a:p>
          <a:p>
            <a:pPr lvl="1"/>
            <a:r>
              <a:rPr lang="en-US"/>
              <a:t>HIPAA (Health Insurance Portability and Accountability Act) privacy and security rule</a:t>
            </a:r>
          </a:p>
          <a:p>
            <a:r>
              <a:rPr lang="en-US"/>
              <a:t>Example: Processing financial information</a:t>
            </a:r>
          </a:p>
          <a:p>
            <a:pPr lvl="1"/>
            <a:r>
              <a:rPr lang="en-US"/>
              <a:t>Sarbanes-Oxley act</a:t>
            </a:r>
          </a:p>
          <a:p>
            <a:pPr lvl="1"/>
            <a:endParaRPr lang="en-US" sz="800"/>
          </a:p>
          <a:p>
            <a:r>
              <a:rPr lang="en-US"/>
              <a:t>Would you put your medical data on the cloud?</a:t>
            </a:r>
          </a:p>
          <a:p>
            <a:pPr lvl="1"/>
            <a:r>
              <a:rPr lang="en-US"/>
              <a:t>Why / why not?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F590D-1EE3-4679-BAB2-47D8C4772F51}" type="slidenum">
              <a:rPr lang="en-GB" smtClean="0"/>
              <a:pPr/>
              <a:t>48</a:t>
            </a:fld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Recap: Cloud applications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Clouds are good for many things...</a:t>
            </a:r>
          </a:p>
          <a:p>
            <a:pPr lvl="1"/>
            <a:r>
              <a:rPr lang="en-US"/>
              <a:t>Applications that involve large amounts of computation, storage, bandwidth</a:t>
            </a:r>
          </a:p>
          <a:p>
            <a:pPr lvl="1"/>
            <a:r>
              <a:rPr lang="en-US"/>
              <a:t>Especially when lots of resources are needed quickly (Washington Post example) or load varies rapidly (TicketLeap example)</a:t>
            </a:r>
          </a:p>
          <a:p>
            <a:endParaRPr lang="en-US"/>
          </a:p>
          <a:p>
            <a:r>
              <a:rPr lang="en-US"/>
              <a:t>... but not for all things</a:t>
            </a:r>
          </a:p>
          <a:p>
            <a:pPr lvl="1">
              <a:buNone/>
            </a:pPr>
            <a:endParaRPr lang="en-US"/>
          </a:p>
          <a:p>
            <a:pPr lvl="1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F590D-1EE3-4679-BAB2-47D8C4772F51}" type="slidenum">
              <a:rPr lang="en-GB" smtClean="0"/>
              <a:pPr/>
              <a:t>49</a:t>
            </a:fld>
            <a:endParaRPr lang="en-GB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much computation?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0600" y="1533525"/>
            <a:ext cx="7848600" cy="4733925"/>
          </a:xfrm>
        </p:spPr>
        <p:txBody>
          <a:bodyPr/>
          <a:lstStyle/>
          <a:p>
            <a:r>
              <a:rPr lang="en-US" dirty="0"/>
              <a:t>No single computer can </a:t>
            </a:r>
            <a:br>
              <a:rPr lang="en-US" dirty="0"/>
            </a:br>
            <a:r>
              <a:rPr lang="en-US" dirty="0"/>
              <a:t>process that much data</a:t>
            </a:r>
          </a:p>
          <a:p>
            <a:pPr lvl="1"/>
            <a:r>
              <a:rPr lang="en-US" dirty="0"/>
              <a:t>Need many computers!</a:t>
            </a:r>
          </a:p>
          <a:p>
            <a:r>
              <a:rPr lang="en-US" dirty="0"/>
              <a:t>How many computers do</a:t>
            </a:r>
            <a:br>
              <a:rPr lang="en-US" dirty="0"/>
            </a:br>
            <a:r>
              <a:rPr lang="en-US" dirty="0"/>
              <a:t>modern services need?</a:t>
            </a:r>
          </a:p>
          <a:p>
            <a:pPr lvl="1"/>
            <a:r>
              <a:rPr lang="en-US" dirty="0"/>
              <a:t>Facebook is thought to have more than 60,000 servers</a:t>
            </a:r>
          </a:p>
          <a:p>
            <a:pPr lvl="1"/>
            <a:r>
              <a:rPr lang="en-US" dirty="0"/>
              <a:t>1&amp;1 Internet has over 70,000 servers</a:t>
            </a:r>
          </a:p>
          <a:p>
            <a:pPr lvl="1"/>
            <a:r>
              <a:rPr lang="en-US" dirty="0"/>
              <a:t>Akamai has 95,000 servers in 71 countries</a:t>
            </a:r>
          </a:p>
          <a:p>
            <a:pPr lvl="1"/>
            <a:r>
              <a:rPr lang="en-US" dirty="0"/>
              <a:t>Intel has ~100,000 servers in 97 data centers</a:t>
            </a:r>
          </a:p>
          <a:p>
            <a:pPr lvl="1"/>
            <a:r>
              <a:rPr lang="en-US" dirty="0"/>
              <a:t>Microsoft reportedly had at least 200,000 servers in 2008 </a:t>
            </a:r>
          </a:p>
          <a:p>
            <a:pPr lvl="1"/>
            <a:r>
              <a:rPr lang="en-US" dirty="0"/>
              <a:t>Google is thought to have more than 1 million servers, </a:t>
            </a:r>
            <a:br>
              <a:rPr lang="en-US" dirty="0"/>
            </a:br>
            <a:r>
              <a:rPr lang="en-US" dirty="0"/>
              <a:t>is planning for 10 million (according to Jeff Dean)</a:t>
            </a:r>
          </a:p>
          <a:p>
            <a:pPr lvl="1"/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F590D-1EE3-4679-BAB2-47D8C4772F51}" type="slidenum">
              <a:rPr lang="en-GB" smtClean="0"/>
              <a:pPr/>
              <a:t>5</a:t>
            </a:fld>
            <a:endParaRPr lang="en-GB"/>
          </a:p>
        </p:txBody>
      </p:sp>
      <p:pic>
        <p:nvPicPr>
          <p:cNvPr id="23" name="Picture 22" descr="intel-datacenter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44906" y="1027907"/>
            <a:ext cx="2905125" cy="189142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Plan for today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0599" y="1658938"/>
            <a:ext cx="7858125" cy="4532312"/>
          </a:xfrm>
        </p:spPr>
        <p:txBody>
          <a:bodyPr/>
          <a:lstStyle/>
          <a:p>
            <a:r>
              <a:rPr lang="en-US"/>
              <a:t>Computing at scale</a:t>
            </a:r>
          </a:p>
          <a:p>
            <a:pPr lvl="1"/>
            <a:r>
              <a:rPr lang="en-US"/>
              <a:t>The need for scalability; scale of current services</a:t>
            </a:r>
          </a:p>
          <a:p>
            <a:pPr lvl="1"/>
            <a:r>
              <a:rPr lang="en-US"/>
              <a:t>Scaling up: From PCs to data centers</a:t>
            </a:r>
          </a:p>
          <a:p>
            <a:pPr lvl="1"/>
            <a:r>
              <a:rPr lang="en-US"/>
              <a:t>Problems with 'classical' scaling techniques </a:t>
            </a:r>
            <a:br>
              <a:rPr lang="en-US"/>
            </a:br>
            <a:endParaRPr lang="en-US"/>
          </a:p>
          <a:p>
            <a:r>
              <a:rPr lang="en-US"/>
              <a:t>Utility computing and cloud computing</a:t>
            </a:r>
          </a:p>
          <a:p>
            <a:pPr lvl="1"/>
            <a:r>
              <a:rPr lang="en-US"/>
              <a:t>What are utility computing and cloud computing?</a:t>
            </a:r>
          </a:p>
          <a:p>
            <a:pPr lvl="1"/>
            <a:r>
              <a:rPr lang="en-US"/>
              <a:t>What kinds of clouds exist today?</a:t>
            </a:r>
          </a:p>
          <a:p>
            <a:pPr lvl="1"/>
            <a:r>
              <a:rPr lang="en-US"/>
              <a:t>What kinds of applications run on the cloud?</a:t>
            </a:r>
          </a:p>
          <a:p>
            <a:pPr lvl="1"/>
            <a:r>
              <a:rPr lang="en-US">
                <a:solidFill>
                  <a:srgbClr val="FF9900"/>
                </a:solidFill>
              </a:rPr>
              <a:t>Virtualization: How clouds work 'under the hood'</a:t>
            </a:r>
          </a:p>
          <a:p>
            <a:pPr lvl="1"/>
            <a:r>
              <a:rPr lang="en-US"/>
              <a:t>Some cloud computing challenges</a:t>
            </a:r>
          </a:p>
          <a:p>
            <a:pPr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F590D-1EE3-4679-BAB2-47D8C4772F51}" type="slidenum">
              <a:rPr lang="en-GB" smtClean="0"/>
              <a:pPr/>
              <a:t>50</a:t>
            </a:fld>
            <a:endParaRPr lang="en-GB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virtualization?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0600" y="3924300"/>
            <a:ext cx="7772400" cy="2266949"/>
          </a:xfrm>
        </p:spPr>
        <p:txBody>
          <a:bodyPr>
            <a:normAutofit/>
          </a:bodyPr>
          <a:lstStyle/>
          <a:p>
            <a:r>
              <a:rPr lang="en-US"/>
              <a:t>Suppose Alice has a machine with 4 CPUs and 8 GB of memory, and three customers:</a:t>
            </a:r>
          </a:p>
          <a:p>
            <a:pPr lvl="1"/>
            <a:r>
              <a:rPr lang="en-US"/>
              <a:t>Bob wants a machine with 1 CPU and 3GB of memory</a:t>
            </a:r>
          </a:p>
          <a:p>
            <a:pPr lvl="1"/>
            <a:r>
              <a:rPr lang="en-US"/>
              <a:t>Charlie wants 2 CPUs and 1GB of memory</a:t>
            </a:r>
          </a:p>
          <a:p>
            <a:pPr lvl="1"/>
            <a:r>
              <a:rPr lang="en-US"/>
              <a:t>Daniel wants 1 CPU and 4GB of memory</a:t>
            </a:r>
          </a:p>
          <a:p>
            <a:r>
              <a:rPr lang="en-US"/>
              <a:t>What should Alice do?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F590D-1EE3-4679-BAB2-47D8C4772F51}" type="slidenum">
              <a:rPr lang="en-GB" smtClean="0"/>
              <a:pPr/>
              <a:t>51</a:t>
            </a:fld>
            <a:endParaRPr lang="en-GB"/>
          </a:p>
        </p:txBody>
      </p:sp>
      <p:pic>
        <p:nvPicPr>
          <p:cNvPr id="6" name="Picture 51" descr="MCj0431616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36870" y="1644648"/>
            <a:ext cx="1825480" cy="18256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2" descr="MCj04326240000[1]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69036" y="2255839"/>
            <a:ext cx="554036" cy="554036"/>
          </a:xfrm>
          <a:prstGeom prst="rect">
            <a:avLst/>
          </a:prstGeom>
          <a:noFill/>
        </p:spPr>
      </p:pic>
      <p:pic>
        <p:nvPicPr>
          <p:cNvPr id="8" name="Picture 3" descr="MCj04326230000[1]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flipH="1">
            <a:off x="6267450" y="1362076"/>
            <a:ext cx="504825" cy="504825"/>
          </a:xfrm>
          <a:prstGeom prst="rect">
            <a:avLst/>
          </a:prstGeom>
          <a:noFill/>
        </p:spPr>
      </p:pic>
      <p:pic>
        <p:nvPicPr>
          <p:cNvPr id="9" name="Picture 19" descr="greenguy"/>
          <p:cNvPicPr>
            <a:picLocks noChangeAspect="1" noChangeArrowheads="1"/>
          </p:cNvPicPr>
          <p:nvPr/>
        </p:nvPicPr>
        <p:blipFill>
          <a:blip r:embed="rId5" cstate="print">
            <a:lum bright="14000" contrast="-10000"/>
          </a:blip>
          <a:srcRect/>
          <a:stretch>
            <a:fillRect/>
          </a:stretch>
        </p:blipFill>
        <p:spPr bwMode="auto">
          <a:xfrm>
            <a:off x="1112838" y="2438401"/>
            <a:ext cx="639761" cy="6397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1152820" y="3028950"/>
            <a:ext cx="6032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Alice</a:t>
            </a:r>
          </a:p>
        </p:txBody>
      </p:sp>
      <p:pic>
        <p:nvPicPr>
          <p:cNvPr id="3075" name="Picture 3" descr="C:\Users\Andreas Haeberlen\AppData\Local\Microsoft\Windows\Temporary Internet Files\Content.IE5\XC8QYFDJ\MC900433867[1]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066925" y="1733550"/>
            <a:ext cx="533400" cy="533400"/>
          </a:xfrm>
          <a:prstGeom prst="rect">
            <a:avLst/>
          </a:prstGeom>
          <a:noFill/>
        </p:spPr>
      </p:pic>
      <p:pic>
        <p:nvPicPr>
          <p:cNvPr id="15" name="Picture 14" descr="memchip.gif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089440" y="2766842"/>
            <a:ext cx="510886" cy="118444"/>
          </a:xfrm>
          <a:prstGeom prst="rect">
            <a:avLst/>
          </a:prstGeom>
        </p:spPr>
      </p:pic>
      <p:pic>
        <p:nvPicPr>
          <p:cNvPr id="19" name="Picture 3" descr="C:\Users\Andreas Haeberlen\AppData\Local\Microsoft\Windows\Temporary Internet Files\Content.IE5\XC8QYFDJ\MC900433867[1]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647950" y="1733550"/>
            <a:ext cx="533400" cy="533400"/>
          </a:xfrm>
          <a:prstGeom prst="rect">
            <a:avLst/>
          </a:prstGeom>
          <a:noFill/>
        </p:spPr>
      </p:pic>
      <p:pic>
        <p:nvPicPr>
          <p:cNvPr id="20" name="Picture 3" descr="C:\Users\Andreas Haeberlen\AppData\Local\Microsoft\Windows\Temporary Internet Files\Content.IE5\XC8QYFDJ\MC900433867[1]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076450" y="2247900"/>
            <a:ext cx="533400" cy="533400"/>
          </a:xfrm>
          <a:prstGeom prst="rect">
            <a:avLst/>
          </a:prstGeom>
          <a:noFill/>
        </p:spPr>
      </p:pic>
      <p:pic>
        <p:nvPicPr>
          <p:cNvPr id="21" name="Picture 3" descr="C:\Users\Andreas Haeberlen\AppData\Local\Microsoft\Windows\Temporary Internet Files\Content.IE5\XC8QYFDJ\MC900433867[1]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638425" y="2257425"/>
            <a:ext cx="533400" cy="533400"/>
          </a:xfrm>
          <a:prstGeom prst="rect">
            <a:avLst/>
          </a:prstGeom>
          <a:noFill/>
        </p:spPr>
      </p:pic>
      <p:pic>
        <p:nvPicPr>
          <p:cNvPr id="24" name="Picture 23" descr="memchip.gif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679990" y="2766842"/>
            <a:ext cx="510886" cy="118444"/>
          </a:xfrm>
          <a:prstGeom prst="rect">
            <a:avLst/>
          </a:prstGeom>
        </p:spPr>
      </p:pic>
      <p:pic>
        <p:nvPicPr>
          <p:cNvPr id="27" name="Picture 26" descr="memchip.gif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079915" y="2919242"/>
            <a:ext cx="510886" cy="118444"/>
          </a:xfrm>
          <a:prstGeom prst="rect">
            <a:avLst/>
          </a:prstGeom>
        </p:spPr>
      </p:pic>
      <p:pic>
        <p:nvPicPr>
          <p:cNvPr id="28" name="Picture 27" descr="memchip.gif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670465" y="2919242"/>
            <a:ext cx="510886" cy="118444"/>
          </a:xfrm>
          <a:prstGeom prst="rect">
            <a:avLst/>
          </a:prstGeom>
        </p:spPr>
      </p:pic>
      <p:pic>
        <p:nvPicPr>
          <p:cNvPr id="29" name="Picture 28" descr="memchip.gif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089440" y="3062117"/>
            <a:ext cx="510886" cy="118444"/>
          </a:xfrm>
          <a:prstGeom prst="rect">
            <a:avLst/>
          </a:prstGeom>
        </p:spPr>
      </p:pic>
      <p:pic>
        <p:nvPicPr>
          <p:cNvPr id="30" name="Picture 29" descr="memchip.gif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679990" y="3062117"/>
            <a:ext cx="510886" cy="118444"/>
          </a:xfrm>
          <a:prstGeom prst="rect">
            <a:avLst/>
          </a:prstGeom>
        </p:spPr>
      </p:pic>
      <p:pic>
        <p:nvPicPr>
          <p:cNvPr id="31" name="Picture 30" descr="memchip.gif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089440" y="3204992"/>
            <a:ext cx="510886" cy="118444"/>
          </a:xfrm>
          <a:prstGeom prst="rect">
            <a:avLst/>
          </a:prstGeom>
        </p:spPr>
      </p:pic>
      <p:pic>
        <p:nvPicPr>
          <p:cNvPr id="32" name="Picture 31" descr="memchip.gif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679990" y="3204992"/>
            <a:ext cx="510886" cy="118444"/>
          </a:xfrm>
          <a:prstGeom prst="rect">
            <a:avLst/>
          </a:prstGeom>
        </p:spPr>
      </p:pic>
      <p:pic>
        <p:nvPicPr>
          <p:cNvPr id="3077" name="Picture 5" descr="C:\Users\Andreas Haeberlen\AppData\Local\Microsoft\Windows\Temporary Internet Files\Content.IE5\GF4GBTMY\MC900434902[1]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 flipH="1">
            <a:off x="6286500" y="3152775"/>
            <a:ext cx="580881" cy="580881"/>
          </a:xfrm>
          <a:prstGeom prst="rect">
            <a:avLst/>
          </a:prstGeom>
          <a:noFill/>
        </p:spPr>
      </p:pic>
      <p:sp>
        <p:nvSpPr>
          <p:cNvPr id="34" name="TextBox 33"/>
          <p:cNvSpPr txBox="1"/>
          <p:nvPr/>
        </p:nvSpPr>
        <p:spPr>
          <a:xfrm>
            <a:off x="6274821" y="1790700"/>
            <a:ext cx="5319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Bob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6158032" y="2743200"/>
            <a:ext cx="8036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Charlie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6206033" y="3657600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Daniel</a:t>
            </a:r>
          </a:p>
        </p:txBody>
      </p:sp>
      <p:sp>
        <p:nvSpPr>
          <p:cNvPr id="37" name="Cloud Callout 36"/>
          <p:cNvSpPr/>
          <p:nvPr/>
        </p:nvSpPr>
        <p:spPr bwMode="auto">
          <a:xfrm>
            <a:off x="6715125" y="409575"/>
            <a:ext cx="1581150" cy="923926"/>
          </a:xfrm>
          <a:prstGeom prst="cloudCallout">
            <a:avLst>
              <a:gd name="adj1" fmla="val -52177"/>
              <a:gd name="adj2" fmla="val 67994"/>
            </a:avLst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Cloud Callout 37"/>
          <p:cNvSpPr/>
          <p:nvPr/>
        </p:nvSpPr>
        <p:spPr bwMode="auto">
          <a:xfrm>
            <a:off x="7372350" y="1314450"/>
            <a:ext cx="1626996" cy="1104900"/>
          </a:xfrm>
          <a:prstGeom prst="cloudCallout">
            <a:avLst>
              <a:gd name="adj1" fmla="val -86396"/>
              <a:gd name="adj2" fmla="val 54012"/>
            </a:avLst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Cloud Callout 38"/>
          <p:cNvSpPr/>
          <p:nvPr/>
        </p:nvSpPr>
        <p:spPr bwMode="auto">
          <a:xfrm>
            <a:off x="7124700" y="2514600"/>
            <a:ext cx="1276350" cy="866775"/>
          </a:xfrm>
          <a:prstGeom prst="cloudCallout">
            <a:avLst>
              <a:gd name="adj1" fmla="val -77550"/>
              <a:gd name="adj2" fmla="val 46016"/>
            </a:avLst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Picture 3" descr="C:\Users\Andreas Haeberlen\AppData\Local\Microsoft\Windows\Temporary Internet Files\Content.IE5\XC8QYFDJ\MC900433867[1]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858000" y="619125"/>
            <a:ext cx="533400" cy="533400"/>
          </a:xfrm>
          <a:prstGeom prst="rect">
            <a:avLst/>
          </a:prstGeom>
          <a:noFill/>
        </p:spPr>
      </p:pic>
      <p:pic>
        <p:nvPicPr>
          <p:cNvPr id="41" name="Picture 40" descr="memchip.gif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480590" y="680867"/>
            <a:ext cx="510886" cy="118444"/>
          </a:xfrm>
          <a:prstGeom prst="rect">
            <a:avLst/>
          </a:prstGeom>
        </p:spPr>
      </p:pic>
      <p:pic>
        <p:nvPicPr>
          <p:cNvPr id="42" name="Picture 41" descr="memchip.gif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471065" y="833267"/>
            <a:ext cx="510886" cy="118444"/>
          </a:xfrm>
          <a:prstGeom prst="rect">
            <a:avLst/>
          </a:prstGeom>
        </p:spPr>
      </p:pic>
      <p:pic>
        <p:nvPicPr>
          <p:cNvPr id="43" name="Picture 42" descr="memchip.gif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480590" y="976142"/>
            <a:ext cx="510886" cy="118444"/>
          </a:xfrm>
          <a:prstGeom prst="rect">
            <a:avLst/>
          </a:prstGeom>
        </p:spPr>
      </p:pic>
      <p:pic>
        <p:nvPicPr>
          <p:cNvPr id="44" name="Picture 3" descr="C:\Users\Andreas Haeberlen\AppData\Local\Microsoft\Windows\Temporary Internet Files\Content.IE5\XC8QYFDJ\MC900433867[1]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620000" y="1476375"/>
            <a:ext cx="533400" cy="533400"/>
          </a:xfrm>
          <a:prstGeom prst="rect">
            <a:avLst/>
          </a:prstGeom>
          <a:noFill/>
        </p:spPr>
      </p:pic>
      <p:pic>
        <p:nvPicPr>
          <p:cNvPr id="45" name="Picture 3" descr="C:\Users\Andreas Haeberlen\AppData\Local\Microsoft\Windows\Temporary Internet Files\Content.IE5\XC8QYFDJ\MC900433867[1]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8201025" y="1476375"/>
            <a:ext cx="533400" cy="533400"/>
          </a:xfrm>
          <a:prstGeom prst="rect">
            <a:avLst/>
          </a:prstGeom>
          <a:noFill/>
        </p:spPr>
      </p:pic>
      <p:pic>
        <p:nvPicPr>
          <p:cNvPr id="46" name="Picture 45" descr="memchip.gif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909215" y="2081042"/>
            <a:ext cx="510886" cy="118444"/>
          </a:xfrm>
          <a:prstGeom prst="rect">
            <a:avLst/>
          </a:prstGeom>
        </p:spPr>
      </p:pic>
      <p:pic>
        <p:nvPicPr>
          <p:cNvPr id="47" name="Picture 3" descr="C:\Users\Andreas Haeberlen\AppData\Local\Microsoft\Windows\Temporary Internet Files\Content.IE5\XC8QYFDJ\MC900433867[1]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277100" y="2695575"/>
            <a:ext cx="533400" cy="533400"/>
          </a:xfrm>
          <a:prstGeom prst="rect">
            <a:avLst/>
          </a:prstGeom>
          <a:noFill/>
        </p:spPr>
      </p:pic>
      <p:pic>
        <p:nvPicPr>
          <p:cNvPr id="48" name="Picture 47" descr="memchip.gif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890165" y="2662067"/>
            <a:ext cx="510886" cy="118444"/>
          </a:xfrm>
          <a:prstGeom prst="rect">
            <a:avLst/>
          </a:prstGeom>
        </p:spPr>
      </p:pic>
      <p:pic>
        <p:nvPicPr>
          <p:cNvPr id="49" name="Picture 48" descr="memchip.gif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880640" y="2814467"/>
            <a:ext cx="510886" cy="118444"/>
          </a:xfrm>
          <a:prstGeom prst="rect">
            <a:avLst/>
          </a:prstGeom>
        </p:spPr>
      </p:pic>
      <p:pic>
        <p:nvPicPr>
          <p:cNvPr id="50" name="Picture 49" descr="memchip.gif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890165" y="2957342"/>
            <a:ext cx="510886" cy="118444"/>
          </a:xfrm>
          <a:prstGeom prst="rect">
            <a:avLst/>
          </a:prstGeom>
        </p:spPr>
      </p:pic>
      <p:pic>
        <p:nvPicPr>
          <p:cNvPr id="51" name="Picture 50" descr="memchip.gif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890165" y="3100217"/>
            <a:ext cx="510886" cy="118444"/>
          </a:xfrm>
          <a:prstGeom prst="rect">
            <a:avLst/>
          </a:prstGeom>
        </p:spPr>
      </p:pic>
      <p:sp>
        <p:nvSpPr>
          <p:cNvPr id="52" name="TextBox 51"/>
          <p:cNvSpPr txBox="1"/>
          <p:nvPr/>
        </p:nvSpPr>
        <p:spPr>
          <a:xfrm>
            <a:off x="1775469" y="3381375"/>
            <a:ext cx="17201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Physical machine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53" descr="MCj04316160000[1]"/>
          <p:cNvPicPr>
            <a:picLocks noChangeAspect="1" noChangeArrowheads="1"/>
          </p:cNvPicPr>
          <p:nvPr/>
        </p:nvPicPr>
        <p:blipFill>
          <a:blip r:embed="rId2" cstate="print">
            <a:lum bright="53000" contrast="-73000"/>
          </a:blip>
          <a:srcRect/>
          <a:stretch>
            <a:fillRect/>
          </a:stretch>
        </p:blipFill>
        <p:spPr bwMode="auto">
          <a:xfrm>
            <a:off x="5118246" y="3622755"/>
            <a:ext cx="596754" cy="596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virtualization?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0600" y="4886325"/>
            <a:ext cx="7772400" cy="1619249"/>
          </a:xfrm>
        </p:spPr>
        <p:txBody>
          <a:bodyPr/>
          <a:lstStyle/>
          <a:p>
            <a:r>
              <a:rPr lang="en-US"/>
              <a:t>Alice can sell each customer a </a:t>
            </a:r>
            <a:r>
              <a:rPr lang="en-US">
                <a:solidFill>
                  <a:srgbClr val="FF9900"/>
                </a:solidFill>
              </a:rPr>
              <a:t>virtual machine </a:t>
            </a:r>
            <a:r>
              <a:rPr lang="en-US"/>
              <a:t>(VM) with the requested resources</a:t>
            </a:r>
          </a:p>
          <a:p>
            <a:pPr lvl="1"/>
            <a:r>
              <a:rPr lang="en-US"/>
              <a:t>From each customer's perspective, it appears as if they had a physical machine all by themselves (</a:t>
            </a:r>
            <a:r>
              <a:rPr lang="en-US">
                <a:solidFill>
                  <a:srgbClr val="FF9900"/>
                </a:solidFill>
              </a:rPr>
              <a:t>isolation</a:t>
            </a:r>
            <a:r>
              <a:rPr lang="en-US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F590D-1EE3-4679-BAB2-47D8C4772F51}" type="slidenum">
              <a:rPr lang="en-GB" smtClean="0"/>
              <a:pPr/>
              <a:t>52</a:t>
            </a:fld>
            <a:endParaRPr lang="en-GB"/>
          </a:p>
        </p:txBody>
      </p:sp>
      <p:pic>
        <p:nvPicPr>
          <p:cNvPr id="6" name="Picture 51" descr="MCj0431616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51195" y="2130423"/>
            <a:ext cx="1825480" cy="18256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2" descr="MCj04326240000[1]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83361" y="2741614"/>
            <a:ext cx="554036" cy="554036"/>
          </a:xfrm>
          <a:prstGeom prst="rect">
            <a:avLst/>
          </a:prstGeom>
          <a:noFill/>
        </p:spPr>
      </p:pic>
      <p:pic>
        <p:nvPicPr>
          <p:cNvPr id="8" name="Picture 3" descr="MCj04326230000[1]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flipH="1">
            <a:off x="6581775" y="1847851"/>
            <a:ext cx="504825" cy="504825"/>
          </a:xfrm>
          <a:prstGeom prst="rect">
            <a:avLst/>
          </a:prstGeom>
          <a:noFill/>
        </p:spPr>
      </p:pic>
      <p:pic>
        <p:nvPicPr>
          <p:cNvPr id="9" name="Picture 19" descr="greenguy"/>
          <p:cNvPicPr>
            <a:picLocks noChangeAspect="1" noChangeArrowheads="1"/>
          </p:cNvPicPr>
          <p:nvPr/>
        </p:nvPicPr>
        <p:blipFill>
          <a:blip r:embed="rId5" cstate="print">
            <a:lum bright="14000" contrast="-10000"/>
          </a:blip>
          <a:srcRect/>
          <a:stretch>
            <a:fillRect/>
          </a:stretch>
        </p:blipFill>
        <p:spPr bwMode="auto">
          <a:xfrm>
            <a:off x="1427163" y="2924176"/>
            <a:ext cx="639761" cy="6397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1467145" y="3514725"/>
            <a:ext cx="6032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Alice</a:t>
            </a:r>
          </a:p>
        </p:txBody>
      </p:sp>
      <p:pic>
        <p:nvPicPr>
          <p:cNvPr id="3075" name="Picture 3" descr="C:\Users\Andreas Haeberlen\AppData\Local\Microsoft\Windows\Temporary Internet Files\Content.IE5\XC8QYFDJ\MC900433867[1]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381250" y="2219325"/>
            <a:ext cx="533400" cy="533400"/>
          </a:xfrm>
          <a:prstGeom prst="rect">
            <a:avLst/>
          </a:prstGeom>
          <a:noFill/>
        </p:spPr>
      </p:pic>
      <p:pic>
        <p:nvPicPr>
          <p:cNvPr id="15" name="Picture 14" descr="memchip.gif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403765" y="3252617"/>
            <a:ext cx="510886" cy="118444"/>
          </a:xfrm>
          <a:prstGeom prst="rect">
            <a:avLst/>
          </a:prstGeom>
        </p:spPr>
      </p:pic>
      <p:pic>
        <p:nvPicPr>
          <p:cNvPr id="19" name="Picture 3" descr="C:\Users\Andreas Haeberlen\AppData\Local\Microsoft\Windows\Temporary Internet Files\Content.IE5\XC8QYFDJ\MC900433867[1]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962275" y="2219325"/>
            <a:ext cx="533400" cy="533400"/>
          </a:xfrm>
          <a:prstGeom prst="rect">
            <a:avLst/>
          </a:prstGeom>
          <a:noFill/>
        </p:spPr>
      </p:pic>
      <p:pic>
        <p:nvPicPr>
          <p:cNvPr id="20" name="Picture 3" descr="C:\Users\Andreas Haeberlen\AppData\Local\Microsoft\Windows\Temporary Internet Files\Content.IE5\XC8QYFDJ\MC900433867[1]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390775" y="2733675"/>
            <a:ext cx="533400" cy="533400"/>
          </a:xfrm>
          <a:prstGeom prst="rect">
            <a:avLst/>
          </a:prstGeom>
          <a:noFill/>
        </p:spPr>
      </p:pic>
      <p:pic>
        <p:nvPicPr>
          <p:cNvPr id="21" name="Picture 3" descr="C:\Users\Andreas Haeberlen\AppData\Local\Microsoft\Windows\Temporary Internet Files\Content.IE5\XC8QYFDJ\MC900433867[1]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952750" y="2743200"/>
            <a:ext cx="533400" cy="533400"/>
          </a:xfrm>
          <a:prstGeom prst="rect">
            <a:avLst/>
          </a:prstGeom>
          <a:noFill/>
        </p:spPr>
      </p:pic>
      <p:pic>
        <p:nvPicPr>
          <p:cNvPr id="24" name="Picture 23" descr="memchip.gif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994315" y="3252617"/>
            <a:ext cx="510886" cy="118444"/>
          </a:xfrm>
          <a:prstGeom prst="rect">
            <a:avLst/>
          </a:prstGeom>
        </p:spPr>
      </p:pic>
      <p:pic>
        <p:nvPicPr>
          <p:cNvPr id="27" name="Picture 26" descr="memchip.gif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394240" y="3405017"/>
            <a:ext cx="510886" cy="118444"/>
          </a:xfrm>
          <a:prstGeom prst="rect">
            <a:avLst/>
          </a:prstGeom>
        </p:spPr>
      </p:pic>
      <p:pic>
        <p:nvPicPr>
          <p:cNvPr id="28" name="Picture 27" descr="memchip.gif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984790" y="3405017"/>
            <a:ext cx="510886" cy="118444"/>
          </a:xfrm>
          <a:prstGeom prst="rect">
            <a:avLst/>
          </a:prstGeom>
        </p:spPr>
      </p:pic>
      <p:pic>
        <p:nvPicPr>
          <p:cNvPr id="29" name="Picture 28" descr="memchip.gif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403765" y="3547892"/>
            <a:ext cx="510886" cy="118444"/>
          </a:xfrm>
          <a:prstGeom prst="rect">
            <a:avLst/>
          </a:prstGeom>
        </p:spPr>
      </p:pic>
      <p:pic>
        <p:nvPicPr>
          <p:cNvPr id="30" name="Picture 29" descr="memchip.gif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994315" y="3547892"/>
            <a:ext cx="510886" cy="118444"/>
          </a:xfrm>
          <a:prstGeom prst="rect">
            <a:avLst/>
          </a:prstGeom>
        </p:spPr>
      </p:pic>
      <p:pic>
        <p:nvPicPr>
          <p:cNvPr id="31" name="Picture 30" descr="memchip.gif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403765" y="3690767"/>
            <a:ext cx="510886" cy="118444"/>
          </a:xfrm>
          <a:prstGeom prst="rect">
            <a:avLst/>
          </a:prstGeom>
        </p:spPr>
      </p:pic>
      <p:pic>
        <p:nvPicPr>
          <p:cNvPr id="32" name="Picture 31" descr="memchip.gif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994315" y="3690767"/>
            <a:ext cx="510886" cy="118444"/>
          </a:xfrm>
          <a:prstGeom prst="rect">
            <a:avLst/>
          </a:prstGeom>
        </p:spPr>
      </p:pic>
      <p:pic>
        <p:nvPicPr>
          <p:cNvPr id="3077" name="Picture 5" descr="C:\Users\Andreas Haeberlen\AppData\Local\Microsoft\Windows\Temporary Internet Files\Content.IE5\GF4GBTMY\MC900434902[1]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 flipH="1">
            <a:off x="6600825" y="3638550"/>
            <a:ext cx="580881" cy="580881"/>
          </a:xfrm>
          <a:prstGeom prst="rect">
            <a:avLst/>
          </a:prstGeom>
          <a:noFill/>
        </p:spPr>
      </p:pic>
      <p:sp>
        <p:nvSpPr>
          <p:cNvPr id="34" name="TextBox 33"/>
          <p:cNvSpPr txBox="1"/>
          <p:nvPr/>
        </p:nvSpPr>
        <p:spPr>
          <a:xfrm>
            <a:off x="6589146" y="2276475"/>
            <a:ext cx="5319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Bob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6472357" y="3228975"/>
            <a:ext cx="8036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Charlie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6520358" y="4143375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Daniel</a:t>
            </a:r>
          </a:p>
        </p:txBody>
      </p:sp>
      <p:pic>
        <p:nvPicPr>
          <p:cNvPr id="47" name="Picture 3" descr="C:\Users\Andreas Haeberlen\AppData\Local\Microsoft\Windows\Temporary Internet Files\Content.IE5\XC8QYFDJ\MC900433867[1]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038725" y="3733799"/>
            <a:ext cx="314325" cy="314325"/>
          </a:xfrm>
          <a:prstGeom prst="rect">
            <a:avLst/>
          </a:prstGeom>
          <a:noFill/>
        </p:spPr>
      </p:pic>
      <p:grpSp>
        <p:nvGrpSpPr>
          <p:cNvPr id="57" name="Group 56"/>
          <p:cNvGrpSpPr/>
          <p:nvPr/>
        </p:nvGrpSpPr>
        <p:grpSpPr>
          <a:xfrm>
            <a:off x="5410687" y="3728867"/>
            <a:ext cx="351939" cy="376408"/>
            <a:chOff x="7880640" y="2662067"/>
            <a:chExt cx="520411" cy="556594"/>
          </a:xfrm>
        </p:grpSpPr>
        <p:pic>
          <p:nvPicPr>
            <p:cNvPr id="48" name="Picture 47" descr="memchip.gif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890165" y="2662067"/>
              <a:ext cx="510886" cy="118444"/>
            </a:xfrm>
            <a:prstGeom prst="rect">
              <a:avLst/>
            </a:prstGeom>
          </p:spPr>
        </p:pic>
        <p:pic>
          <p:nvPicPr>
            <p:cNvPr id="49" name="Picture 48" descr="memchip.gif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880640" y="2814467"/>
              <a:ext cx="510886" cy="118444"/>
            </a:xfrm>
            <a:prstGeom prst="rect">
              <a:avLst/>
            </a:prstGeom>
          </p:spPr>
        </p:pic>
        <p:pic>
          <p:nvPicPr>
            <p:cNvPr id="50" name="Picture 49" descr="memchip.gif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890165" y="2957342"/>
              <a:ext cx="510886" cy="118444"/>
            </a:xfrm>
            <a:prstGeom prst="rect">
              <a:avLst/>
            </a:prstGeom>
          </p:spPr>
        </p:pic>
        <p:pic>
          <p:nvPicPr>
            <p:cNvPr id="51" name="Picture 50" descr="memchip.gif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890165" y="3100217"/>
              <a:ext cx="510886" cy="118444"/>
            </a:xfrm>
            <a:prstGeom prst="rect">
              <a:avLst/>
            </a:prstGeom>
          </p:spPr>
        </p:pic>
      </p:grpSp>
      <p:pic>
        <p:nvPicPr>
          <p:cNvPr id="53" name="Picture 52" descr="MCj04316160000[1]"/>
          <p:cNvPicPr>
            <a:picLocks noChangeAspect="1" noChangeArrowheads="1"/>
          </p:cNvPicPr>
          <p:nvPr/>
        </p:nvPicPr>
        <p:blipFill>
          <a:blip r:embed="rId2" cstate="print">
            <a:lum bright="53000" contrast="-73000"/>
          </a:blip>
          <a:srcRect/>
          <a:stretch>
            <a:fillRect/>
          </a:stretch>
        </p:blipFill>
        <p:spPr bwMode="auto">
          <a:xfrm>
            <a:off x="5413521" y="2663824"/>
            <a:ext cx="1053954" cy="10540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5" name="TextBox 54"/>
          <p:cNvSpPr txBox="1"/>
          <p:nvPr/>
        </p:nvSpPr>
        <p:spPr>
          <a:xfrm>
            <a:off x="2089794" y="3867150"/>
            <a:ext cx="17201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Physical machine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4721994" y="4229100"/>
            <a:ext cx="16754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Virtual machines</a:t>
            </a:r>
          </a:p>
        </p:txBody>
      </p:sp>
      <p:grpSp>
        <p:nvGrpSpPr>
          <p:cNvPr id="58" name="Group 57"/>
          <p:cNvGrpSpPr/>
          <p:nvPr/>
        </p:nvGrpSpPr>
        <p:grpSpPr>
          <a:xfrm>
            <a:off x="5591176" y="2933700"/>
            <a:ext cx="732758" cy="475461"/>
            <a:chOff x="7620000" y="1476375"/>
            <a:chExt cx="1114425" cy="723111"/>
          </a:xfrm>
        </p:grpSpPr>
        <p:pic>
          <p:nvPicPr>
            <p:cNvPr id="44" name="Picture 3" descr="C:\Users\Andreas Haeberlen\AppData\Local\Microsoft\Windows\Temporary Internet Files\Content.IE5\XC8QYFDJ\MC900433867[1]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7620000" y="1476375"/>
              <a:ext cx="533400" cy="533400"/>
            </a:xfrm>
            <a:prstGeom prst="rect">
              <a:avLst/>
            </a:prstGeom>
            <a:noFill/>
          </p:spPr>
        </p:pic>
        <p:pic>
          <p:nvPicPr>
            <p:cNvPr id="45" name="Picture 3" descr="C:\Users\Andreas Haeberlen\AppData\Local\Microsoft\Windows\Temporary Internet Files\Content.IE5\XC8QYFDJ\MC900433867[1]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8201025" y="1476375"/>
              <a:ext cx="533400" cy="533400"/>
            </a:xfrm>
            <a:prstGeom prst="rect">
              <a:avLst/>
            </a:prstGeom>
            <a:noFill/>
          </p:spPr>
        </p:pic>
        <p:pic>
          <p:nvPicPr>
            <p:cNvPr id="46" name="Picture 45" descr="memchip.gif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909215" y="2081042"/>
              <a:ext cx="510886" cy="118444"/>
            </a:xfrm>
            <a:prstGeom prst="rect">
              <a:avLst/>
            </a:prstGeom>
          </p:spPr>
        </p:pic>
      </p:grpSp>
      <p:pic>
        <p:nvPicPr>
          <p:cNvPr id="52" name="Picture 51" descr="MCj04316160000[1]"/>
          <p:cNvPicPr>
            <a:picLocks noChangeAspect="1" noChangeArrowheads="1"/>
          </p:cNvPicPr>
          <p:nvPr/>
        </p:nvPicPr>
        <p:blipFill>
          <a:blip r:embed="rId2" cstate="print">
            <a:lum bright="53000" contrast="-73000"/>
          </a:blip>
          <a:srcRect/>
          <a:stretch>
            <a:fillRect/>
          </a:stretch>
        </p:blipFill>
        <p:spPr bwMode="auto">
          <a:xfrm>
            <a:off x="5137296" y="1854199"/>
            <a:ext cx="736520" cy="7366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59" name="Group 58"/>
          <p:cNvGrpSpPr/>
          <p:nvPr/>
        </p:nvGrpSpPr>
        <p:grpSpPr>
          <a:xfrm>
            <a:off x="5105399" y="2000250"/>
            <a:ext cx="789385" cy="371475"/>
            <a:chOff x="6858000" y="619125"/>
            <a:chExt cx="1133476" cy="533400"/>
          </a:xfrm>
        </p:grpSpPr>
        <p:pic>
          <p:nvPicPr>
            <p:cNvPr id="40" name="Picture 3" descr="C:\Users\Andreas Haeberlen\AppData\Local\Microsoft\Windows\Temporary Internet Files\Content.IE5\XC8QYFDJ\MC900433867[1]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6858000" y="619125"/>
              <a:ext cx="533400" cy="533400"/>
            </a:xfrm>
            <a:prstGeom prst="rect">
              <a:avLst/>
            </a:prstGeom>
            <a:noFill/>
          </p:spPr>
        </p:pic>
        <p:pic>
          <p:nvPicPr>
            <p:cNvPr id="41" name="Picture 40" descr="memchip.gif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480590" y="680867"/>
              <a:ext cx="510886" cy="118444"/>
            </a:xfrm>
            <a:prstGeom prst="rect">
              <a:avLst/>
            </a:prstGeom>
          </p:spPr>
        </p:pic>
        <p:pic>
          <p:nvPicPr>
            <p:cNvPr id="42" name="Picture 41" descr="memchip.gif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471065" y="833267"/>
              <a:ext cx="510886" cy="118444"/>
            </a:xfrm>
            <a:prstGeom prst="rect">
              <a:avLst/>
            </a:prstGeom>
          </p:spPr>
        </p:pic>
        <p:pic>
          <p:nvPicPr>
            <p:cNvPr id="43" name="Picture 42" descr="memchip.gif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480590" y="976142"/>
              <a:ext cx="510886" cy="118444"/>
            </a:xfrm>
            <a:prstGeom prst="rect">
              <a:avLst/>
            </a:prstGeom>
          </p:spPr>
        </p:pic>
      </p:grpSp>
      <p:sp>
        <p:nvSpPr>
          <p:cNvPr id="60" name="TextBox 59"/>
          <p:cNvSpPr txBox="1"/>
          <p:nvPr/>
        </p:nvSpPr>
        <p:spPr>
          <a:xfrm>
            <a:off x="4003229" y="2638425"/>
            <a:ext cx="941283" cy="830997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/>
              <a:t>Virtual </a:t>
            </a:r>
            <a:br>
              <a:rPr lang="en-US" sz="1600"/>
            </a:br>
            <a:r>
              <a:rPr lang="en-US" sz="1600"/>
              <a:t>machine</a:t>
            </a:r>
            <a:br>
              <a:rPr lang="en-US" sz="1600"/>
            </a:br>
            <a:r>
              <a:rPr lang="en-US" sz="1600"/>
              <a:t>monitor</a:t>
            </a:r>
          </a:p>
        </p:txBody>
      </p:sp>
      <p:cxnSp>
        <p:nvCxnSpPr>
          <p:cNvPr id="62" name="Straight Arrow Connector 61"/>
          <p:cNvCxnSpPr>
            <a:endCxn id="60" idx="1"/>
          </p:cNvCxnSpPr>
          <p:nvPr/>
        </p:nvCxnSpPr>
        <p:spPr bwMode="auto">
          <a:xfrm flipV="1">
            <a:off x="3562350" y="3053924"/>
            <a:ext cx="440879" cy="13126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65" name="Straight Arrow Connector 64"/>
          <p:cNvCxnSpPr/>
          <p:nvPr/>
        </p:nvCxnSpPr>
        <p:spPr bwMode="auto">
          <a:xfrm flipV="1">
            <a:off x="4953000" y="2476500"/>
            <a:ext cx="419100" cy="409575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67" name="Straight Arrow Connector 66"/>
          <p:cNvCxnSpPr>
            <a:stCxn id="60" idx="3"/>
          </p:cNvCxnSpPr>
          <p:nvPr/>
        </p:nvCxnSpPr>
        <p:spPr bwMode="auto">
          <a:xfrm>
            <a:off x="4944512" y="3053924"/>
            <a:ext cx="608563" cy="32176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69" name="Straight Arrow Connector 68"/>
          <p:cNvCxnSpPr>
            <a:endCxn id="54" idx="0"/>
          </p:cNvCxnSpPr>
          <p:nvPr/>
        </p:nvCxnSpPr>
        <p:spPr bwMode="auto">
          <a:xfrm>
            <a:off x="4962525" y="3257550"/>
            <a:ext cx="454098" cy="365205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70" name="Cloud Callout 69"/>
          <p:cNvSpPr/>
          <p:nvPr/>
        </p:nvSpPr>
        <p:spPr bwMode="auto">
          <a:xfrm>
            <a:off x="6981825" y="1304925"/>
            <a:ext cx="800100" cy="609600"/>
          </a:xfrm>
          <a:prstGeom prst="cloudCallout">
            <a:avLst>
              <a:gd name="adj1" fmla="val -43452"/>
              <a:gd name="adj2" fmla="val 70313"/>
            </a:avLst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Cloud Callout 72"/>
          <p:cNvSpPr/>
          <p:nvPr/>
        </p:nvSpPr>
        <p:spPr bwMode="auto">
          <a:xfrm>
            <a:off x="7096125" y="2162175"/>
            <a:ext cx="800100" cy="609600"/>
          </a:xfrm>
          <a:prstGeom prst="cloudCallout">
            <a:avLst>
              <a:gd name="adj1" fmla="val -43452"/>
              <a:gd name="adj2" fmla="val 70313"/>
            </a:avLst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Cloud Callout 74"/>
          <p:cNvSpPr/>
          <p:nvPr/>
        </p:nvSpPr>
        <p:spPr bwMode="auto">
          <a:xfrm>
            <a:off x="7162800" y="3028950"/>
            <a:ext cx="800100" cy="609600"/>
          </a:xfrm>
          <a:prstGeom prst="cloudCallout">
            <a:avLst>
              <a:gd name="adj1" fmla="val -43452"/>
              <a:gd name="adj2" fmla="val 70313"/>
            </a:avLst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" name="Picture 60" descr="600px-Smiley.svg.pn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162799" y="1400174"/>
            <a:ext cx="428625" cy="428625"/>
          </a:xfrm>
          <a:prstGeom prst="rect">
            <a:avLst/>
          </a:prstGeom>
        </p:spPr>
      </p:pic>
      <p:pic>
        <p:nvPicPr>
          <p:cNvPr id="63" name="Picture 62" descr="600px-Smiley.svg.pn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296149" y="2238374"/>
            <a:ext cx="428625" cy="428625"/>
          </a:xfrm>
          <a:prstGeom prst="rect">
            <a:avLst/>
          </a:prstGeom>
        </p:spPr>
      </p:pic>
      <p:pic>
        <p:nvPicPr>
          <p:cNvPr id="64" name="Picture 63" descr="600px-Smiley.svg.pn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343774" y="3124199"/>
            <a:ext cx="428625" cy="4286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memchip.g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580198" y="3413982"/>
            <a:ext cx="510886" cy="118444"/>
          </a:xfrm>
          <a:prstGeom prst="rect">
            <a:avLst/>
          </a:prstGeom>
        </p:spPr>
      </p:pic>
      <p:pic>
        <p:nvPicPr>
          <p:cNvPr id="23" name="Picture 22" descr="memchip.g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570673" y="3566382"/>
            <a:ext cx="510886" cy="118444"/>
          </a:xfrm>
          <a:prstGeom prst="rect">
            <a:avLst/>
          </a:prstGeom>
        </p:spPr>
      </p:pic>
      <p:pic>
        <p:nvPicPr>
          <p:cNvPr id="24" name="Picture 23" descr="memchip.g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580198" y="3709257"/>
            <a:ext cx="510886" cy="1184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does it work?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0600" y="3971366"/>
            <a:ext cx="7772400" cy="2662517"/>
          </a:xfrm>
        </p:spPr>
        <p:txBody>
          <a:bodyPr/>
          <a:lstStyle/>
          <a:p>
            <a:r>
              <a:rPr lang="en-US"/>
              <a:t>Resources (CPU, memory, ...) are virtualized</a:t>
            </a:r>
          </a:p>
          <a:p>
            <a:pPr lvl="1"/>
            <a:r>
              <a:rPr lang="en-US"/>
              <a:t>VMM ("Hypervisor") has translation tables that map requests for virtual resources to physical resources</a:t>
            </a:r>
          </a:p>
          <a:p>
            <a:pPr lvl="1"/>
            <a:r>
              <a:rPr lang="en-US"/>
              <a:t>Example: VM 1 accesses memory cell #323; VMM maps this to memory cell 123.</a:t>
            </a:r>
          </a:p>
          <a:p>
            <a:pPr lvl="1"/>
            <a:r>
              <a:rPr lang="en-US"/>
              <a:t>For which resources does this (not) work?</a:t>
            </a:r>
          </a:p>
          <a:p>
            <a:pPr lvl="1"/>
            <a:r>
              <a:rPr lang="en-US"/>
              <a:t>How do VMMs differ from OS kernels?</a:t>
            </a:r>
          </a:p>
          <a:p>
            <a:pPr lvl="1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F590D-1EE3-4679-BAB2-47D8C4772F51}" type="slidenum">
              <a:rPr lang="en-GB" smtClean="0"/>
              <a:pPr/>
              <a:t>53</a:t>
            </a:fld>
            <a:endParaRPr lang="en-GB"/>
          </a:p>
        </p:txBody>
      </p:sp>
      <p:sp>
        <p:nvSpPr>
          <p:cNvPr id="6" name="Rectangle 5"/>
          <p:cNvSpPr/>
          <p:nvPr/>
        </p:nvSpPr>
        <p:spPr bwMode="auto">
          <a:xfrm>
            <a:off x="2537011" y="1488141"/>
            <a:ext cx="2366683" cy="2312894"/>
          </a:xfrm>
          <a:prstGeom prst="rect">
            <a:avLst/>
          </a:prstGeom>
          <a:solidFill>
            <a:srgbClr val="00B05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749676" y="3558988"/>
            <a:ext cx="11480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>
                <a:solidFill>
                  <a:schemeClr val="bg1"/>
                </a:solidFill>
              </a:rPr>
              <a:t>Physical machine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2671482" y="1604682"/>
            <a:ext cx="986117" cy="1219200"/>
          </a:xfrm>
          <a:prstGeom prst="rect">
            <a:avLst/>
          </a:prstGeom>
          <a:solidFill>
            <a:srgbClr val="00B0F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 bwMode="auto">
          <a:xfrm>
            <a:off x="3792070" y="1604682"/>
            <a:ext cx="986119" cy="1219200"/>
          </a:xfrm>
          <a:prstGeom prst="rect">
            <a:avLst/>
          </a:prstGeom>
          <a:solidFill>
            <a:srgbClr val="00B0F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2743199" y="2411506"/>
            <a:ext cx="824753" cy="322729"/>
          </a:xfrm>
          <a:prstGeom prst="rect">
            <a:avLst/>
          </a:prstGeom>
          <a:solidFill>
            <a:srgbClr val="FFFF0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r>
              <a:rPr lang="en-US" sz="1600"/>
              <a:t>OS 1</a:t>
            </a:r>
          </a:p>
        </p:txBody>
      </p:sp>
      <p:sp>
        <p:nvSpPr>
          <p:cNvPr id="13" name="Rectangle 12"/>
          <p:cNvSpPr/>
          <p:nvPr/>
        </p:nvSpPr>
        <p:spPr bwMode="auto">
          <a:xfrm>
            <a:off x="3872752" y="2411506"/>
            <a:ext cx="824753" cy="322729"/>
          </a:xfrm>
          <a:prstGeom prst="rect">
            <a:avLst/>
          </a:prstGeom>
          <a:solidFill>
            <a:srgbClr val="FFFF0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r>
              <a:rPr lang="en-US" sz="1600"/>
              <a:t>OS 2</a:t>
            </a:r>
          </a:p>
        </p:txBody>
      </p:sp>
      <p:sp>
        <p:nvSpPr>
          <p:cNvPr id="14" name="Rectangle 13"/>
          <p:cNvSpPr/>
          <p:nvPr/>
        </p:nvSpPr>
        <p:spPr bwMode="auto">
          <a:xfrm>
            <a:off x="2752164" y="1694329"/>
            <a:ext cx="537882" cy="295835"/>
          </a:xfrm>
          <a:prstGeom prst="rect">
            <a:avLst/>
          </a:prstGeom>
          <a:solidFill>
            <a:srgbClr val="66FF33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r>
              <a:rPr lang="en-US" sz="1600"/>
              <a:t>App</a:t>
            </a:r>
          </a:p>
        </p:txBody>
      </p:sp>
      <p:sp>
        <p:nvSpPr>
          <p:cNvPr id="15" name="Rectangle 14"/>
          <p:cNvSpPr/>
          <p:nvPr/>
        </p:nvSpPr>
        <p:spPr bwMode="auto">
          <a:xfrm>
            <a:off x="2752164" y="2034988"/>
            <a:ext cx="537882" cy="295835"/>
          </a:xfrm>
          <a:prstGeom prst="rect">
            <a:avLst/>
          </a:prstGeom>
          <a:solidFill>
            <a:srgbClr val="66FF33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r>
              <a:rPr lang="en-US" sz="1600"/>
              <a:t>App</a:t>
            </a:r>
          </a:p>
        </p:txBody>
      </p:sp>
      <p:sp>
        <p:nvSpPr>
          <p:cNvPr id="17" name="Rectangle 16"/>
          <p:cNvSpPr/>
          <p:nvPr/>
        </p:nvSpPr>
        <p:spPr bwMode="auto">
          <a:xfrm>
            <a:off x="3881717" y="2026023"/>
            <a:ext cx="537882" cy="295835"/>
          </a:xfrm>
          <a:prstGeom prst="rect">
            <a:avLst/>
          </a:prstGeom>
          <a:solidFill>
            <a:srgbClr val="66FF33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r>
              <a:rPr lang="en-US" sz="1600"/>
              <a:t>App</a:t>
            </a:r>
          </a:p>
        </p:txBody>
      </p:sp>
      <p:sp>
        <p:nvSpPr>
          <p:cNvPr id="18" name="Rectangle 17"/>
          <p:cNvSpPr/>
          <p:nvPr/>
        </p:nvSpPr>
        <p:spPr bwMode="auto">
          <a:xfrm>
            <a:off x="2671482" y="3003177"/>
            <a:ext cx="2097741" cy="537883"/>
          </a:xfrm>
          <a:prstGeom prst="rect">
            <a:avLst/>
          </a:prstGeom>
          <a:solidFill>
            <a:srgbClr val="FF99FF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r>
              <a:rPr lang="en-US"/>
              <a:t>VMM</a:t>
            </a:r>
          </a:p>
        </p:txBody>
      </p:sp>
      <p:pic>
        <p:nvPicPr>
          <p:cNvPr id="19" name="Picture 18" descr="memchip.g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445727" y="3476735"/>
            <a:ext cx="510886" cy="118444"/>
          </a:xfrm>
          <a:prstGeom prst="rect">
            <a:avLst/>
          </a:prstGeom>
        </p:spPr>
      </p:pic>
      <p:pic>
        <p:nvPicPr>
          <p:cNvPr id="20" name="Picture 19" descr="memchip.g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436202" y="3629135"/>
            <a:ext cx="510886" cy="118444"/>
          </a:xfrm>
          <a:prstGeom prst="rect">
            <a:avLst/>
          </a:prstGeom>
        </p:spPr>
      </p:pic>
      <p:pic>
        <p:nvPicPr>
          <p:cNvPr id="21" name="Picture 20" descr="memchip.g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445727" y="3772010"/>
            <a:ext cx="510886" cy="118444"/>
          </a:xfrm>
          <a:prstGeom prst="rect">
            <a:avLst/>
          </a:prstGeom>
        </p:spPr>
      </p:pic>
      <p:pic>
        <p:nvPicPr>
          <p:cNvPr id="31" name="Picture 30" descr="drivestack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362971" y="2564466"/>
            <a:ext cx="806552" cy="666750"/>
          </a:xfrm>
          <a:prstGeom prst="rect">
            <a:avLst/>
          </a:prstGeom>
        </p:spPr>
      </p:pic>
      <p:cxnSp>
        <p:nvCxnSpPr>
          <p:cNvPr id="33" name="Straight Arrow Connector 32"/>
          <p:cNvCxnSpPr/>
          <p:nvPr/>
        </p:nvCxnSpPr>
        <p:spPr bwMode="auto">
          <a:xfrm>
            <a:off x="4912659" y="3594854"/>
            <a:ext cx="1416423" cy="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5" name="Rectangle 34"/>
          <p:cNvSpPr/>
          <p:nvPr/>
        </p:nvSpPr>
        <p:spPr bwMode="auto">
          <a:xfrm>
            <a:off x="2805952" y="3119718"/>
            <a:ext cx="215153" cy="295835"/>
          </a:xfrm>
          <a:prstGeom prst="rect">
            <a:avLst/>
          </a:prstGeom>
          <a:solidFill>
            <a:srgbClr val="FFC00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6" name="Table 35"/>
          <p:cNvGraphicFramePr>
            <a:graphicFrameLocks noGrp="1"/>
          </p:cNvGraphicFramePr>
          <p:nvPr/>
        </p:nvGraphicFramePr>
        <p:xfrm>
          <a:off x="412378" y="1800411"/>
          <a:ext cx="1586751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15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83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688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37814">
                <a:tc>
                  <a:txBody>
                    <a:bodyPr/>
                    <a:lstStyle/>
                    <a:p>
                      <a:pPr algn="ctr"/>
                      <a:r>
                        <a:rPr lang="en-US" sz="1000"/>
                        <a:t>VM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/>
                        <a:t>Virt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/>
                        <a:t>Phys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7814">
                <a:tc>
                  <a:txBody>
                    <a:bodyPr/>
                    <a:lstStyle/>
                    <a:p>
                      <a:r>
                        <a:rPr lang="en-US" sz="10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0-99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0-99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7814">
                <a:tc>
                  <a:txBody>
                    <a:bodyPr/>
                    <a:lstStyle/>
                    <a:p>
                      <a:r>
                        <a:rPr lang="en-US" sz="10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299-399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100-199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7814">
                <a:tc>
                  <a:txBody>
                    <a:bodyPr/>
                    <a:lstStyle/>
                    <a:p>
                      <a:r>
                        <a:rPr lang="en-US" sz="10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0-99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300-399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7814">
                <a:tc>
                  <a:txBody>
                    <a:bodyPr/>
                    <a:lstStyle/>
                    <a:p>
                      <a:r>
                        <a:rPr lang="en-US" sz="10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200-299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500-599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7814">
                <a:tc>
                  <a:txBody>
                    <a:bodyPr/>
                    <a:lstStyle/>
                    <a:p>
                      <a:r>
                        <a:rPr lang="en-US" sz="10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600-699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400-499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57" name="Group 56"/>
          <p:cNvGrpSpPr/>
          <p:nvPr/>
        </p:nvGrpSpPr>
        <p:grpSpPr>
          <a:xfrm>
            <a:off x="412377" y="1828800"/>
            <a:ext cx="2635623" cy="1600200"/>
            <a:chOff x="412377" y="1828800"/>
            <a:chExt cx="2635623" cy="1600200"/>
          </a:xfrm>
        </p:grpSpPr>
        <p:cxnSp>
          <p:nvCxnSpPr>
            <p:cNvPr id="38" name="Straight Connector 37"/>
            <p:cNvCxnSpPr/>
            <p:nvPr/>
          </p:nvCxnSpPr>
          <p:spPr bwMode="auto">
            <a:xfrm flipH="1" flipV="1">
              <a:off x="1999130" y="1828800"/>
              <a:ext cx="1048870" cy="1295400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9" name="Straight Connector 38"/>
            <p:cNvCxnSpPr/>
            <p:nvPr/>
          </p:nvCxnSpPr>
          <p:spPr bwMode="auto">
            <a:xfrm flipH="1" flipV="1">
              <a:off x="412377" y="3263153"/>
              <a:ext cx="2407023" cy="165847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4" name="Straight Connector 43"/>
            <p:cNvCxnSpPr/>
            <p:nvPr/>
          </p:nvCxnSpPr>
          <p:spPr bwMode="auto">
            <a:xfrm flipH="1" flipV="1">
              <a:off x="2008094" y="2716306"/>
              <a:ext cx="806824" cy="407894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6" name="Straight Connector 45"/>
            <p:cNvCxnSpPr/>
            <p:nvPr/>
          </p:nvCxnSpPr>
          <p:spPr bwMode="auto">
            <a:xfrm flipH="1" flipV="1">
              <a:off x="1981200" y="3276600"/>
              <a:ext cx="1066800" cy="152400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49" name="TextBox 48"/>
          <p:cNvSpPr txBox="1"/>
          <p:nvPr/>
        </p:nvSpPr>
        <p:spPr>
          <a:xfrm>
            <a:off x="367930" y="3361765"/>
            <a:ext cx="16721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Translation table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3254188" y="1595714"/>
            <a:ext cx="47160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>
                <a:solidFill>
                  <a:schemeClr val="bg1"/>
                </a:solidFill>
              </a:rPr>
              <a:t>VM 1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4347883" y="1595713"/>
            <a:ext cx="47160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>
                <a:solidFill>
                  <a:schemeClr val="bg1"/>
                </a:solidFill>
              </a:rPr>
              <a:t>VM 2</a:t>
            </a:r>
          </a:p>
        </p:txBody>
      </p:sp>
      <p:cxnSp>
        <p:nvCxnSpPr>
          <p:cNvPr id="52" name="Straight Arrow Connector 51"/>
          <p:cNvCxnSpPr>
            <a:endCxn id="31" idx="1"/>
          </p:cNvCxnSpPr>
          <p:nvPr/>
        </p:nvCxnSpPr>
        <p:spPr bwMode="auto">
          <a:xfrm flipV="1">
            <a:off x="4912659" y="2897841"/>
            <a:ext cx="1450312" cy="46393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pic>
        <p:nvPicPr>
          <p:cNvPr id="54" name="Picture 53" descr="index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217020" y="1416423"/>
            <a:ext cx="1058115" cy="1058115"/>
          </a:xfrm>
          <a:prstGeom prst="rect">
            <a:avLst/>
          </a:prstGeom>
        </p:spPr>
      </p:pic>
      <p:cxnSp>
        <p:nvCxnSpPr>
          <p:cNvPr id="55" name="Straight Arrow Connector 54"/>
          <p:cNvCxnSpPr/>
          <p:nvPr/>
        </p:nvCxnSpPr>
        <p:spPr bwMode="auto">
          <a:xfrm flipV="1">
            <a:off x="4912659" y="2088776"/>
            <a:ext cx="1541929" cy="1048878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49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Picture 2" descr="MMj02363570000[1]"/>
          <p:cNvPicPr>
            <a:picLocks noChangeAspect="1" noChangeArrowheads="1" noCrop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90800" y="666750"/>
            <a:ext cx="746125" cy="1017588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Benefit: Migration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0600" y="5136776"/>
            <a:ext cx="7772400" cy="1321174"/>
          </a:xfrm>
        </p:spPr>
        <p:txBody>
          <a:bodyPr>
            <a:normAutofit/>
          </a:bodyPr>
          <a:lstStyle/>
          <a:p>
            <a:r>
              <a:rPr lang="en-US"/>
              <a:t>What if the machine needs to be shut down?</a:t>
            </a:r>
          </a:p>
          <a:p>
            <a:pPr lvl="1"/>
            <a:r>
              <a:rPr lang="en-US"/>
              <a:t>e.g., for maintenance, consolidation, ...</a:t>
            </a:r>
          </a:p>
          <a:p>
            <a:pPr lvl="1"/>
            <a:r>
              <a:rPr lang="en-US"/>
              <a:t>Alice can </a:t>
            </a:r>
            <a:r>
              <a:rPr lang="en-US">
                <a:solidFill>
                  <a:srgbClr val="FF9900"/>
                </a:solidFill>
              </a:rPr>
              <a:t>migrate</a:t>
            </a:r>
            <a:r>
              <a:rPr lang="en-US"/>
              <a:t> the VMs to different physical machines without any customers noticing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F590D-1EE3-4679-BAB2-47D8C4772F51}" type="slidenum">
              <a:rPr lang="en-GB" smtClean="0"/>
              <a:pPr/>
              <a:t>54</a:t>
            </a:fld>
            <a:endParaRPr lang="en-GB"/>
          </a:p>
        </p:txBody>
      </p:sp>
      <p:pic>
        <p:nvPicPr>
          <p:cNvPr id="6" name="Picture 5" descr="MCj04316160000[1]"/>
          <p:cNvPicPr>
            <a:picLocks noChangeAspect="1" noChangeArrowheads="1"/>
          </p:cNvPicPr>
          <p:nvPr/>
        </p:nvPicPr>
        <p:blipFill>
          <a:blip r:embed="rId3" cstate="print">
            <a:lum bright="53000" contrast="-73000"/>
          </a:blip>
          <a:srcRect/>
          <a:stretch>
            <a:fillRect/>
          </a:stretch>
        </p:blipFill>
        <p:spPr bwMode="auto">
          <a:xfrm>
            <a:off x="5118246" y="3622755"/>
            <a:ext cx="596754" cy="596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51" descr="MCj04316160000[1]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51195" y="1520823"/>
            <a:ext cx="1825480" cy="18256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2" descr="MCj04326240000[1]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583361" y="2741614"/>
            <a:ext cx="554036" cy="554036"/>
          </a:xfrm>
          <a:prstGeom prst="rect">
            <a:avLst/>
          </a:prstGeom>
          <a:noFill/>
        </p:spPr>
      </p:pic>
      <p:pic>
        <p:nvPicPr>
          <p:cNvPr id="9" name="Picture 3" descr="MCj04326230000[1]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 flipH="1">
            <a:off x="6581775" y="1847851"/>
            <a:ext cx="504825" cy="504825"/>
          </a:xfrm>
          <a:prstGeom prst="rect">
            <a:avLst/>
          </a:prstGeom>
          <a:noFill/>
        </p:spPr>
      </p:pic>
      <p:pic>
        <p:nvPicPr>
          <p:cNvPr id="10" name="Picture 19" descr="greenguy"/>
          <p:cNvPicPr>
            <a:picLocks noChangeAspect="1" noChangeArrowheads="1"/>
          </p:cNvPicPr>
          <p:nvPr/>
        </p:nvPicPr>
        <p:blipFill>
          <a:blip r:embed="rId6" cstate="print">
            <a:lum bright="14000" contrast="-10000"/>
          </a:blip>
          <a:srcRect/>
          <a:stretch>
            <a:fillRect/>
          </a:stretch>
        </p:blipFill>
        <p:spPr bwMode="auto">
          <a:xfrm>
            <a:off x="1265238" y="2438401"/>
            <a:ext cx="639761" cy="6397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Box 10"/>
          <p:cNvSpPr txBox="1"/>
          <p:nvPr/>
        </p:nvSpPr>
        <p:spPr>
          <a:xfrm>
            <a:off x="1305220" y="3028950"/>
            <a:ext cx="6032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Alice</a:t>
            </a:r>
          </a:p>
        </p:txBody>
      </p:sp>
      <p:pic>
        <p:nvPicPr>
          <p:cNvPr id="12" name="Picture 3" descr="C:\Users\Andreas Haeberlen\AppData\Local\Microsoft\Windows\Temporary Internet Files\Content.IE5\XC8QYFDJ\MC900433867[1]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381250" y="1609725"/>
            <a:ext cx="533400" cy="533400"/>
          </a:xfrm>
          <a:prstGeom prst="rect">
            <a:avLst/>
          </a:prstGeom>
          <a:noFill/>
        </p:spPr>
      </p:pic>
      <p:pic>
        <p:nvPicPr>
          <p:cNvPr id="13" name="Picture 12" descr="memchip.gif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403765" y="2643017"/>
            <a:ext cx="510886" cy="118444"/>
          </a:xfrm>
          <a:prstGeom prst="rect">
            <a:avLst/>
          </a:prstGeom>
        </p:spPr>
      </p:pic>
      <p:pic>
        <p:nvPicPr>
          <p:cNvPr id="14" name="Picture 3" descr="C:\Users\Andreas Haeberlen\AppData\Local\Microsoft\Windows\Temporary Internet Files\Content.IE5\XC8QYFDJ\MC900433867[1]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962275" y="1609725"/>
            <a:ext cx="533400" cy="533400"/>
          </a:xfrm>
          <a:prstGeom prst="rect">
            <a:avLst/>
          </a:prstGeom>
          <a:noFill/>
        </p:spPr>
      </p:pic>
      <p:pic>
        <p:nvPicPr>
          <p:cNvPr id="15" name="Picture 3" descr="C:\Users\Andreas Haeberlen\AppData\Local\Microsoft\Windows\Temporary Internet Files\Content.IE5\XC8QYFDJ\MC900433867[1]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390775" y="2124075"/>
            <a:ext cx="533400" cy="533400"/>
          </a:xfrm>
          <a:prstGeom prst="rect">
            <a:avLst/>
          </a:prstGeom>
          <a:noFill/>
        </p:spPr>
      </p:pic>
      <p:pic>
        <p:nvPicPr>
          <p:cNvPr id="16" name="Picture 3" descr="C:\Users\Andreas Haeberlen\AppData\Local\Microsoft\Windows\Temporary Internet Files\Content.IE5\XC8QYFDJ\MC900433867[1]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952750" y="2133600"/>
            <a:ext cx="533400" cy="533400"/>
          </a:xfrm>
          <a:prstGeom prst="rect">
            <a:avLst/>
          </a:prstGeom>
          <a:noFill/>
        </p:spPr>
      </p:pic>
      <p:pic>
        <p:nvPicPr>
          <p:cNvPr id="17" name="Picture 16" descr="memchip.gif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994315" y="2643017"/>
            <a:ext cx="510886" cy="118444"/>
          </a:xfrm>
          <a:prstGeom prst="rect">
            <a:avLst/>
          </a:prstGeom>
        </p:spPr>
      </p:pic>
      <p:pic>
        <p:nvPicPr>
          <p:cNvPr id="18" name="Picture 17" descr="memchip.gif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394240" y="2795417"/>
            <a:ext cx="510886" cy="118444"/>
          </a:xfrm>
          <a:prstGeom prst="rect">
            <a:avLst/>
          </a:prstGeom>
        </p:spPr>
      </p:pic>
      <p:pic>
        <p:nvPicPr>
          <p:cNvPr id="19" name="Picture 18" descr="memchip.gif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984790" y="2795417"/>
            <a:ext cx="510886" cy="118444"/>
          </a:xfrm>
          <a:prstGeom prst="rect">
            <a:avLst/>
          </a:prstGeom>
        </p:spPr>
      </p:pic>
      <p:pic>
        <p:nvPicPr>
          <p:cNvPr id="20" name="Picture 19" descr="memchip.gif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403765" y="2938292"/>
            <a:ext cx="510886" cy="118444"/>
          </a:xfrm>
          <a:prstGeom prst="rect">
            <a:avLst/>
          </a:prstGeom>
        </p:spPr>
      </p:pic>
      <p:pic>
        <p:nvPicPr>
          <p:cNvPr id="21" name="Picture 20" descr="memchip.gif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994315" y="2938292"/>
            <a:ext cx="510886" cy="118444"/>
          </a:xfrm>
          <a:prstGeom prst="rect">
            <a:avLst/>
          </a:prstGeom>
        </p:spPr>
      </p:pic>
      <p:pic>
        <p:nvPicPr>
          <p:cNvPr id="22" name="Picture 21" descr="memchip.gif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403765" y="3081167"/>
            <a:ext cx="510886" cy="118444"/>
          </a:xfrm>
          <a:prstGeom prst="rect">
            <a:avLst/>
          </a:prstGeom>
        </p:spPr>
      </p:pic>
      <p:pic>
        <p:nvPicPr>
          <p:cNvPr id="23" name="Picture 22" descr="memchip.gif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994315" y="3081167"/>
            <a:ext cx="510886" cy="118444"/>
          </a:xfrm>
          <a:prstGeom prst="rect">
            <a:avLst/>
          </a:prstGeom>
        </p:spPr>
      </p:pic>
      <p:pic>
        <p:nvPicPr>
          <p:cNvPr id="24" name="Picture 5" descr="C:\Users\Andreas Haeberlen\AppData\Local\Microsoft\Windows\Temporary Internet Files\Content.IE5\GF4GBTMY\MC900434902[1].pn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 flipH="1">
            <a:off x="6600825" y="3638550"/>
            <a:ext cx="580881" cy="580881"/>
          </a:xfrm>
          <a:prstGeom prst="rect">
            <a:avLst/>
          </a:prstGeom>
          <a:noFill/>
        </p:spPr>
      </p:pic>
      <p:sp>
        <p:nvSpPr>
          <p:cNvPr id="25" name="TextBox 24"/>
          <p:cNvSpPr txBox="1"/>
          <p:nvPr/>
        </p:nvSpPr>
        <p:spPr>
          <a:xfrm>
            <a:off x="6589146" y="2276475"/>
            <a:ext cx="5319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Bob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472357" y="3228975"/>
            <a:ext cx="8036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Charlie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520358" y="4143375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Daniel</a:t>
            </a:r>
          </a:p>
        </p:txBody>
      </p:sp>
      <p:pic>
        <p:nvPicPr>
          <p:cNvPr id="28" name="Picture 3" descr="C:\Users\Andreas Haeberlen\AppData\Local\Microsoft\Windows\Temporary Internet Files\Content.IE5\XC8QYFDJ\MC900433867[1]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038725" y="3733799"/>
            <a:ext cx="314325" cy="314325"/>
          </a:xfrm>
          <a:prstGeom prst="rect">
            <a:avLst/>
          </a:prstGeom>
          <a:noFill/>
        </p:spPr>
      </p:pic>
      <p:grpSp>
        <p:nvGrpSpPr>
          <p:cNvPr id="29" name="Group 28"/>
          <p:cNvGrpSpPr/>
          <p:nvPr/>
        </p:nvGrpSpPr>
        <p:grpSpPr>
          <a:xfrm>
            <a:off x="5410687" y="3728867"/>
            <a:ext cx="351939" cy="376408"/>
            <a:chOff x="7880640" y="2662067"/>
            <a:chExt cx="520411" cy="556594"/>
          </a:xfrm>
        </p:grpSpPr>
        <p:pic>
          <p:nvPicPr>
            <p:cNvPr id="30" name="Picture 29" descr="memchip.gif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890165" y="2662067"/>
              <a:ext cx="510886" cy="118444"/>
            </a:xfrm>
            <a:prstGeom prst="rect">
              <a:avLst/>
            </a:prstGeom>
          </p:spPr>
        </p:pic>
        <p:pic>
          <p:nvPicPr>
            <p:cNvPr id="31" name="Picture 30" descr="memchip.gif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880640" y="2814467"/>
              <a:ext cx="510886" cy="118444"/>
            </a:xfrm>
            <a:prstGeom prst="rect">
              <a:avLst/>
            </a:prstGeom>
          </p:spPr>
        </p:pic>
        <p:pic>
          <p:nvPicPr>
            <p:cNvPr id="32" name="Picture 31" descr="memchip.gif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890165" y="2957342"/>
              <a:ext cx="510886" cy="118444"/>
            </a:xfrm>
            <a:prstGeom prst="rect">
              <a:avLst/>
            </a:prstGeom>
          </p:spPr>
        </p:pic>
        <p:pic>
          <p:nvPicPr>
            <p:cNvPr id="33" name="Picture 32" descr="memchip.gif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890165" y="3100217"/>
              <a:ext cx="510886" cy="118444"/>
            </a:xfrm>
            <a:prstGeom prst="rect">
              <a:avLst/>
            </a:prstGeom>
          </p:spPr>
        </p:pic>
      </p:grpSp>
      <p:pic>
        <p:nvPicPr>
          <p:cNvPr id="34" name="Picture 33" descr="MCj04316160000[1]"/>
          <p:cNvPicPr>
            <a:picLocks noChangeAspect="1" noChangeArrowheads="1"/>
          </p:cNvPicPr>
          <p:nvPr/>
        </p:nvPicPr>
        <p:blipFill>
          <a:blip r:embed="rId3" cstate="print">
            <a:lum bright="53000" contrast="-73000"/>
          </a:blip>
          <a:srcRect/>
          <a:stretch>
            <a:fillRect/>
          </a:stretch>
        </p:blipFill>
        <p:spPr bwMode="auto">
          <a:xfrm>
            <a:off x="5413521" y="2663824"/>
            <a:ext cx="1053954" cy="10540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" name="TextBox 34"/>
          <p:cNvSpPr txBox="1"/>
          <p:nvPr/>
        </p:nvSpPr>
        <p:spPr>
          <a:xfrm>
            <a:off x="2044109" y="4714875"/>
            <a:ext cx="18115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Physical machines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4721994" y="4229100"/>
            <a:ext cx="16754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Virtual machines</a:t>
            </a:r>
          </a:p>
        </p:txBody>
      </p:sp>
      <p:grpSp>
        <p:nvGrpSpPr>
          <p:cNvPr id="37" name="Group 36"/>
          <p:cNvGrpSpPr/>
          <p:nvPr/>
        </p:nvGrpSpPr>
        <p:grpSpPr>
          <a:xfrm>
            <a:off x="5591176" y="2933700"/>
            <a:ext cx="732758" cy="475461"/>
            <a:chOff x="7620000" y="1476375"/>
            <a:chExt cx="1114425" cy="723111"/>
          </a:xfrm>
        </p:grpSpPr>
        <p:pic>
          <p:nvPicPr>
            <p:cNvPr id="38" name="Picture 3" descr="C:\Users\Andreas Haeberlen\AppData\Local\Microsoft\Windows\Temporary Internet Files\Content.IE5\XC8QYFDJ\MC900433867[1].png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7620000" y="1476375"/>
              <a:ext cx="533400" cy="533400"/>
            </a:xfrm>
            <a:prstGeom prst="rect">
              <a:avLst/>
            </a:prstGeom>
            <a:noFill/>
          </p:spPr>
        </p:pic>
        <p:pic>
          <p:nvPicPr>
            <p:cNvPr id="39" name="Picture 3" descr="C:\Users\Andreas Haeberlen\AppData\Local\Microsoft\Windows\Temporary Internet Files\Content.IE5\XC8QYFDJ\MC900433867[1].png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8201025" y="1476375"/>
              <a:ext cx="533400" cy="533400"/>
            </a:xfrm>
            <a:prstGeom prst="rect">
              <a:avLst/>
            </a:prstGeom>
            <a:noFill/>
          </p:spPr>
        </p:pic>
        <p:pic>
          <p:nvPicPr>
            <p:cNvPr id="40" name="Picture 39" descr="memchip.gif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909215" y="2081042"/>
              <a:ext cx="510886" cy="118444"/>
            </a:xfrm>
            <a:prstGeom prst="rect">
              <a:avLst/>
            </a:prstGeom>
          </p:spPr>
        </p:pic>
      </p:grpSp>
      <p:pic>
        <p:nvPicPr>
          <p:cNvPr id="41" name="Picture 40" descr="MCj04316160000[1]"/>
          <p:cNvPicPr>
            <a:picLocks noChangeAspect="1" noChangeArrowheads="1"/>
          </p:cNvPicPr>
          <p:nvPr/>
        </p:nvPicPr>
        <p:blipFill>
          <a:blip r:embed="rId3" cstate="print">
            <a:lum bright="53000" contrast="-73000"/>
          </a:blip>
          <a:srcRect/>
          <a:stretch>
            <a:fillRect/>
          </a:stretch>
        </p:blipFill>
        <p:spPr bwMode="auto">
          <a:xfrm>
            <a:off x="5137296" y="1854199"/>
            <a:ext cx="736520" cy="7366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42" name="Group 41"/>
          <p:cNvGrpSpPr/>
          <p:nvPr/>
        </p:nvGrpSpPr>
        <p:grpSpPr>
          <a:xfrm>
            <a:off x="5105399" y="2000250"/>
            <a:ext cx="789385" cy="371475"/>
            <a:chOff x="6858000" y="619125"/>
            <a:chExt cx="1133476" cy="533400"/>
          </a:xfrm>
        </p:grpSpPr>
        <p:pic>
          <p:nvPicPr>
            <p:cNvPr id="43" name="Picture 3" descr="C:\Users\Andreas Haeberlen\AppData\Local\Microsoft\Windows\Temporary Internet Files\Content.IE5\XC8QYFDJ\MC900433867[1].png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6858000" y="619125"/>
              <a:ext cx="533400" cy="533400"/>
            </a:xfrm>
            <a:prstGeom prst="rect">
              <a:avLst/>
            </a:prstGeom>
            <a:noFill/>
          </p:spPr>
        </p:pic>
        <p:pic>
          <p:nvPicPr>
            <p:cNvPr id="44" name="Picture 43" descr="memchip.gif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480590" y="680867"/>
              <a:ext cx="510886" cy="118444"/>
            </a:xfrm>
            <a:prstGeom prst="rect">
              <a:avLst/>
            </a:prstGeom>
          </p:spPr>
        </p:pic>
        <p:pic>
          <p:nvPicPr>
            <p:cNvPr id="45" name="Picture 44" descr="memchip.gif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471065" y="833267"/>
              <a:ext cx="510886" cy="118444"/>
            </a:xfrm>
            <a:prstGeom prst="rect">
              <a:avLst/>
            </a:prstGeom>
          </p:spPr>
        </p:pic>
        <p:pic>
          <p:nvPicPr>
            <p:cNvPr id="46" name="Picture 45" descr="memchip.gif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480590" y="976142"/>
              <a:ext cx="510886" cy="118444"/>
            </a:xfrm>
            <a:prstGeom prst="rect">
              <a:avLst/>
            </a:prstGeom>
          </p:spPr>
        </p:pic>
      </p:grpSp>
      <p:sp>
        <p:nvSpPr>
          <p:cNvPr id="47" name="TextBox 46"/>
          <p:cNvSpPr txBox="1"/>
          <p:nvPr/>
        </p:nvSpPr>
        <p:spPr>
          <a:xfrm>
            <a:off x="4003229" y="2638425"/>
            <a:ext cx="941283" cy="830997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/>
              <a:t>Virtual </a:t>
            </a:r>
            <a:br>
              <a:rPr lang="en-US" sz="1600"/>
            </a:br>
            <a:r>
              <a:rPr lang="en-US" sz="1600"/>
              <a:t>machine</a:t>
            </a:r>
            <a:br>
              <a:rPr lang="en-US" sz="1600"/>
            </a:br>
            <a:r>
              <a:rPr lang="en-US" sz="1600"/>
              <a:t>monitor</a:t>
            </a:r>
          </a:p>
        </p:txBody>
      </p:sp>
      <p:cxnSp>
        <p:nvCxnSpPr>
          <p:cNvPr id="48" name="Straight Arrow Connector 47"/>
          <p:cNvCxnSpPr>
            <a:endCxn id="47" idx="1"/>
          </p:cNvCxnSpPr>
          <p:nvPr/>
        </p:nvCxnSpPr>
        <p:spPr bwMode="auto">
          <a:xfrm rot="16200000" flipH="1">
            <a:off x="3484552" y="2535247"/>
            <a:ext cx="596474" cy="440879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49" name="Straight Arrow Connector 48"/>
          <p:cNvCxnSpPr/>
          <p:nvPr/>
        </p:nvCxnSpPr>
        <p:spPr bwMode="auto">
          <a:xfrm flipV="1">
            <a:off x="4953000" y="2476500"/>
            <a:ext cx="419100" cy="409575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50" name="Straight Arrow Connector 49"/>
          <p:cNvCxnSpPr>
            <a:stCxn id="47" idx="3"/>
          </p:cNvCxnSpPr>
          <p:nvPr/>
        </p:nvCxnSpPr>
        <p:spPr bwMode="auto">
          <a:xfrm>
            <a:off x="4944512" y="3053924"/>
            <a:ext cx="608563" cy="32176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51" name="Straight Arrow Connector 50"/>
          <p:cNvCxnSpPr>
            <a:endCxn id="6" idx="0"/>
          </p:cNvCxnSpPr>
          <p:nvPr/>
        </p:nvCxnSpPr>
        <p:spPr bwMode="auto">
          <a:xfrm>
            <a:off x="4962525" y="3257550"/>
            <a:ext cx="454098" cy="365205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52" name="TextBox 51"/>
          <p:cNvSpPr txBox="1"/>
          <p:nvPr/>
        </p:nvSpPr>
        <p:spPr>
          <a:xfrm>
            <a:off x="6552880" y="1485900"/>
            <a:ext cx="5663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Emil</a:t>
            </a:r>
          </a:p>
        </p:txBody>
      </p:sp>
      <p:pic>
        <p:nvPicPr>
          <p:cNvPr id="55" name="Picture 51" descr="MCj04316160000[1]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55920" y="3435413"/>
            <a:ext cx="1234930" cy="12350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6" name="Picture 51" descr="MCj04316160000[1]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56045" y="3416363"/>
            <a:ext cx="1234930" cy="12350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8" name="Picture 3" descr="C:\Users\Andreas Haeberlen\AppData\Local\Microsoft\Windows\Temporary Internet Files\Content.IE5\XC8QYFDJ\MC900433867[1]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333625" y="3571875"/>
            <a:ext cx="533400" cy="533400"/>
          </a:xfrm>
          <a:prstGeom prst="rect">
            <a:avLst/>
          </a:prstGeom>
          <a:noFill/>
        </p:spPr>
      </p:pic>
      <p:pic>
        <p:nvPicPr>
          <p:cNvPr id="59" name="Picture 58" descr="memchip.gif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146590" y="4052717"/>
            <a:ext cx="510886" cy="118444"/>
          </a:xfrm>
          <a:prstGeom prst="rect">
            <a:avLst/>
          </a:prstGeom>
        </p:spPr>
      </p:pic>
      <p:pic>
        <p:nvPicPr>
          <p:cNvPr id="60" name="Picture 3" descr="C:\Users\Andreas Haeberlen\AppData\Local\Microsoft\Windows\Temporary Internet Files\Content.IE5\XC8QYFDJ\MC900433867[1]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847850" y="3571875"/>
            <a:ext cx="533400" cy="533400"/>
          </a:xfrm>
          <a:prstGeom prst="rect">
            <a:avLst/>
          </a:prstGeom>
          <a:noFill/>
        </p:spPr>
      </p:pic>
      <p:pic>
        <p:nvPicPr>
          <p:cNvPr id="61" name="Picture 60" descr="memchip.gif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137065" y="4205117"/>
            <a:ext cx="510886" cy="118444"/>
          </a:xfrm>
          <a:prstGeom prst="rect">
            <a:avLst/>
          </a:prstGeom>
        </p:spPr>
      </p:pic>
      <p:pic>
        <p:nvPicPr>
          <p:cNvPr id="62" name="Picture 61" descr="memchip.gif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146590" y="4347992"/>
            <a:ext cx="510886" cy="118444"/>
          </a:xfrm>
          <a:prstGeom prst="rect">
            <a:avLst/>
          </a:prstGeom>
        </p:spPr>
      </p:pic>
      <p:pic>
        <p:nvPicPr>
          <p:cNvPr id="63" name="Picture 62" descr="memchip.gif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146590" y="4490867"/>
            <a:ext cx="510886" cy="118444"/>
          </a:xfrm>
          <a:prstGeom prst="rect">
            <a:avLst/>
          </a:prstGeom>
        </p:spPr>
      </p:pic>
      <p:pic>
        <p:nvPicPr>
          <p:cNvPr id="64" name="Picture 3" descr="C:\Users\Andreas Haeberlen\AppData\Local\Microsoft\Windows\Temporary Internet Files\Content.IE5\XC8QYFDJ\MC900433867[1]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381375" y="3571875"/>
            <a:ext cx="533400" cy="533400"/>
          </a:xfrm>
          <a:prstGeom prst="rect">
            <a:avLst/>
          </a:prstGeom>
          <a:noFill/>
        </p:spPr>
      </p:pic>
      <p:pic>
        <p:nvPicPr>
          <p:cNvPr id="65" name="Picture 64" descr="memchip.gif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194340" y="4052717"/>
            <a:ext cx="510886" cy="118444"/>
          </a:xfrm>
          <a:prstGeom prst="rect">
            <a:avLst/>
          </a:prstGeom>
        </p:spPr>
      </p:pic>
      <p:pic>
        <p:nvPicPr>
          <p:cNvPr id="66" name="Picture 3" descr="C:\Users\Andreas Haeberlen\AppData\Local\Microsoft\Windows\Temporary Internet Files\Content.IE5\XC8QYFDJ\MC900433867[1]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895600" y="3571875"/>
            <a:ext cx="533400" cy="533400"/>
          </a:xfrm>
          <a:prstGeom prst="rect">
            <a:avLst/>
          </a:prstGeom>
          <a:noFill/>
        </p:spPr>
      </p:pic>
      <p:pic>
        <p:nvPicPr>
          <p:cNvPr id="67" name="Picture 66" descr="memchip.gif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184815" y="4205117"/>
            <a:ext cx="510886" cy="118444"/>
          </a:xfrm>
          <a:prstGeom prst="rect">
            <a:avLst/>
          </a:prstGeom>
        </p:spPr>
      </p:pic>
      <p:pic>
        <p:nvPicPr>
          <p:cNvPr id="68" name="Picture 67" descr="memchip.gif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194340" y="4347992"/>
            <a:ext cx="510886" cy="118444"/>
          </a:xfrm>
          <a:prstGeom prst="rect">
            <a:avLst/>
          </a:prstGeom>
        </p:spPr>
      </p:pic>
      <p:pic>
        <p:nvPicPr>
          <p:cNvPr id="69" name="Picture 68" descr="memchip.gif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194340" y="4490867"/>
            <a:ext cx="510886" cy="118444"/>
          </a:xfrm>
          <a:prstGeom prst="rect">
            <a:avLst/>
          </a:prstGeom>
        </p:spPr>
      </p:pic>
      <p:sp>
        <p:nvSpPr>
          <p:cNvPr id="70" name="Rectangle 69"/>
          <p:cNvSpPr/>
          <p:nvPr/>
        </p:nvSpPr>
        <p:spPr bwMode="auto">
          <a:xfrm>
            <a:off x="2552700" y="1759839"/>
            <a:ext cx="180975" cy="173736"/>
          </a:xfrm>
          <a:prstGeom prst="rect">
            <a:avLst/>
          </a:prstGeom>
          <a:solidFill>
            <a:srgbClr val="7030A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 bwMode="auto">
          <a:xfrm>
            <a:off x="3133725" y="1750314"/>
            <a:ext cx="180975" cy="173736"/>
          </a:xfrm>
          <a:prstGeom prst="rect">
            <a:avLst/>
          </a:prstGeom>
          <a:solidFill>
            <a:srgbClr val="FF990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/>
          <p:cNvSpPr/>
          <p:nvPr/>
        </p:nvSpPr>
        <p:spPr bwMode="auto">
          <a:xfrm>
            <a:off x="2562225" y="2283714"/>
            <a:ext cx="180975" cy="173736"/>
          </a:xfrm>
          <a:prstGeom prst="rect">
            <a:avLst/>
          </a:prstGeom>
          <a:solidFill>
            <a:srgbClr val="FF990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/>
          <p:cNvSpPr/>
          <p:nvPr/>
        </p:nvSpPr>
        <p:spPr bwMode="auto">
          <a:xfrm>
            <a:off x="3124200" y="2274189"/>
            <a:ext cx="180975" cy="173736"/>
          </a:xfrm>
          <a:prstGeom prst="rect">
            <a:avLst/>
          </a:prstGeom>
          <a:solidFill>
            <a:srgbClr val="FF000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0" name="Group 79"/>
          <p:cNvGrpSpPr/>
          <p:nvPr/>
        </p:nvGrpSpPr>
        <p:grpSpPr>
          <a:xfrm>
            <a:off x="2514600" y="2645664"/>
            <a:ext cx="314325" cy="392811"/>
            <a:chOff x="2514600" y="2645664"/>
            <a:chExt cx="314325" cy="392811"/>
          </a:xfrm>
        </p:grpSpPr>
        <p:sp>
          <p:nvSpPr>
            <p:cNvPr id="74" name="Rectangle 73"/>
            <p:cNvSpPr/>
            <p:nvPr/>
          </p:nvSpPr>
          <p:spPr bwMode="auto">
            <a:xfrm>
              <a:off x="2514600" y="2645664"/>
              <a:ext cx="314325" cy="97536"/>
            </a:xfrm>
            <a:prstGeom prst="rect">
              <a:avLst/>
            </a:prstGeom>
            <a:solidFill>
              <a:srgbClr val="7030A0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/>
            <p:cNvSpPr/>
            <p:nvPr/>
          </p:nvSpPr>
          <p:spPr bwMode="auto">
            <a:xfrm>
              <a:off x="2514600" y="2798064"/>
              <a:ext cx="314325" cy="97536"/>
            </a:xfrm>
            <a:prstGeom prst="rect">
              <a:avLst/>
            </a:prstGeom>
            <a:solidFill>
              <a:srgbClr val="7030A0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/>
            <p:cNvSpPr/>
            <p:nvPr/>
          </p:nvSpPr>
          <p:spPr bwMode="auto">
            <a:xfrm>
              <a:off x="2514600" y="2940939"/>
              <a:ext cx="314325" cy="97536"/>
            </a:xfrm>
            <a:prstGeom prst="rect">
              <a:avLst/>
            </a:prstGeom>
            <a:solidFill>
              <a:srgbClr val="7030A0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7" name="Rectangle 76"/>
          <p:cNvSpPr/>
          <p:nvPr/>
        </p:nvSpPr>
        <p:spPr bwMode="auto">
          <a:xfrm>
            <a:off x="2514600" y="3074289"/>
            <a:ext cx="314325" cy="97536"/>
          </a:xfrm>
          <a:prstGeom prst="rect">
            <a:avLst/>
          </a:prstGeom>
          <a:solidFill>
            <a:srgbClr val="FF000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2" name="Group 81"/>
          <p:cNvGrpSpPr/>
          <p:nvPr/>
        </p:nvGrpSpPr>
        <p:grpSpPr>
          <a:xfrm>
            <a:off x="3114675" y="2645664"/>
            <a:ext cx="314325" cy="526161"/>
            <a:chOff x="3114675" y="2645664"/>
            <a:chExt cx="314325" cy="526161"/>
          </a:xfrm>
        </p:grpSpPr>
        <p:sp>
          <p:nvSpPr>
            <p:cNvPr id="78" name="Rectangle 77"/>
            <p:cNvSpPr/>
            <p:nvPr/>
          </p:nvSpPr>
          <p:spPr bwMode="auto">
            <a:xfrm>
              <a:off x="3114675" y="2645664"/>
              <a:ext cx="314325" cy="97536"/>
            </a:xfrm>
            <a:prstGeom prst="rect">
              <a:avLst/>
            </a:prstGeom>
            <a:solidFill>
              <a:srgbClr val="FF9900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Rectangle 78"/>
            <p:cNvSpPr/>
            <p:nvPr/>
          </p:nvSpPr>
          <p:spPr bwMode="auto">
            <a:xfrm>
              <a:off x="3114675" y="2798064"/>
              <a:ext cx="314325" cy="97536"/>
            </a:xfrm>
            <a:prstGeom prst="rect">
              <a:avLst/>
            </a:prstGeom>
            <a:solidFill>
              <a:srgbClr val="FF9900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Rectangle 80"/>
            <p:cNvSpPr/>
            <p:nvPr/>
          </p:nvSpPr>
          <p:spPr bwMode="auto">
            <a:xfrm>
              <a:off x="3114675" y="3074289"/>
              <a:ext cx="314325" cy="97536"/>
            </a:xfrm>
            <a:prstGeom prst="rect">
              <a:avLst/>
            </a:prstGeom>
            <a:solidFill>
              <a:srgbClr val="FF9900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2.96296E-6 L -0.06041 0.28334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000" y="1420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1.85185E-6 L -0.02917 0.20972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00" y="1050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4.07407E-6 L 0.04375 0.28889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00" y="14400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1.85185E-6 L 0.05313 0.21111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00" y="10600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4.07407E-6 L 0.02084 0.20695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00" y="10300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2.96296E-6 L -0.06771 0.20695 " pathEditMode="relative" rAng="0" ptsTypes="AA">
                                      <p:cBhvr>
                                        <p:cTn id="27" dur="2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400" y="10300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4.07407E-6 L -0.02813 0.2125 " pathEditMode="relative" rAng="0" ptsTypes="AA">
                                      <p:cBhvr>
                                        <p:cTn id="29" dur="2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00" y="106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 animBg="1"/>
      <p:bldP spid="71" grpId="0" animBg="1"/>
      <p:bldP spid="72" grpId="0" animBg="1"/>
      <p:bldP spid="73" grpId="0" animBg="1"/>
      <p:bldP spid="77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C:\Users\Andreas Haeberlen\AppData\Local\Microsoft\Windows\Temporary Internet Files\Content.IE5\4ZIVVKYE\MC900216538[1].wm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726392" y="723899"/>
            <a:ext cx="359522" cy="312725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Benefit: Time sharing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0600" y="4667250"/>
            <a:ext cx="7667625" cy="1885950"/>
          </a:xfrm>
        </p:spPr>
        <p:txBody>
          <a:bodyPr/>
          <a:lstStyle/>
          <a:p>
            <a:r>
              <a:rPr lang="en-US"/>
              <a:t>What if Alice gets another customer?</a:t>
            </a:r>
          </a:p>
          <a:p>
            <a:pPr lvl="1"/>
            <a:r>
              <a:rPr lang="en-US"/>
              <a:t>Multiple VMs can </a:t>
            </a:r>
            <a:r>
              <a:rPr lang="en-US">
                <a:solidFill>
                  <a:srgbClr val="FF9900"/>
                </a:solidFill>
              </a:rPr>
              <a:t>time-share</a:t>
            </a:r>
            <a:r>
              <a:rPr lang="en-US"/>
              <a:t> the existing resources</a:t>
            </a:r>
          </a:p>
          <a:p>
            <a:pPr lvl="1"/>
            <a:r>
              <a:rPr lang="en-US"/>
              <a:t>Result: Alice has more virtual CPUs and virtual memory than physical resources (but not all can be active at the same time)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F590D-1EE3-4679-BAB2-47D8C4772F51}" type="slidenum">
              <a:rPr lang="en-GB" smtClean="0"/>
              <a:pPr/>
              <a:t>55</a:t>
            </a:fld>
            <a:endParaRPr lang="en-GB"/>
          </a:p>
        </p:txBody>
      </p:sp>
      <p:pic>
        <p:nvPicPr>
          <p:cNvPr id="6" name="Picture 5" descr="MCj04316160000[1]"/>
          <p:cNvPicPr>
            <a:picLocks noChangeAspect="1" noChangeArrowheads="1"/>
          </p:cNvPicPr>
          <p:nvPr/>
        </p:nvPicPr>
        <p:blipFill>
          <a:blip r:embed="rId3" cstate="print">
            <a:lum bright="53000" contrast="-73000"/>
          </a:blip>
          <a:srcRect/>
          <a:stretch>
            <a:fillRect/>
          </a:stretch>
        </p:blipFill>
        <p:spPr bwMode="auto">
          <a:xfrm>
            <a:off x="5118246" y="3622755"/>
            <a:ext cx="596754" cy="596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51" descr="MCj04316160000[1]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51195" y="2130423"/>
            <a:ext cx="1825480" cy="18256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2" descr="MCj04326240000[1]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583361" y="2741614"/>
            <a:ext cx="554036" cy="554036"/>
          </a:xfrm>
          <a:prstGeom prst="rect">
            <a:avLst/>
          </a:prstGeom>
          <a:noFill/>
        </p:spPr>
      </p:pic>
      <p:pic>
        <p:nvPicPr>
          <p:cNvPr id="9" name="Picture 3" descr="MCj04326230000[1]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 flipH="1">
            <a:off x="6581775" y="1847851"/>
            <a:ext cx="504825" cy="504825"/>
          </a:xfrm>
          <a:prstGeom prst="rect">
            <a:avLst/>
          </a:prstGeom>
          <a:noFill/>
        </p:spPr>
      </p:pic>
      <p:pic>
        <p:nvPicPr>
          <p:cNvPr id="10" name="Picture 19" descr="greenguy"/>
          <p:cNvPicPr>
            <a:picLocks noChangeAspect="1" noChangeArrowheads="1"/>
          </p:cNvPicPr>
          <p:nvPr/>
        </p:nvPicPr>
        <p:blipFill>
          <a:blip r:embed="rId6" cstate="print">
            <a:lum bright="14000" contrast="-10000"/>
          </a:blip>
          <a:srcRect/>
          <a:stretch>
            <a:fillRect/>
          </a:stretch>
        </p:blipFill>
        <p:spPr bwMode="auto">
          <a:xfrm>
            <a:off x="1427163" y="2924176"/>
            <a:ext cx="639761" cy="6397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Box 10"/>
          <p:cNvSpPr txBox="1"/>
          <p:nvPr/>
        </p:nvSpPr>
        <p:spPr>
          <a:xfrm>
            <a:off x="1467145" y="3514725"/>
            <a:ext cx="6032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Alice</a:t>
            </a:r>
          </a:p>
        </p:txBody>
      </p:sp>
      <p:pic>
        <p:nvPicPr>
          <p:cNvPr id="12" name="Picture 3" descr="C:\Users\Andreas Haeberlen\AppData\Local\Microsoft\Windows\Temporary Internet Files\Content.IE5\XC8QYFDJ\MC900433867[1]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381250" y="2219325"/>
            <a:ext cx="533400" cy="533400"/>
          </a:xfrm>
          <a:prstGeom prst="rect">
            <a:avLst/>
          </a:prstGeom>
          <a:noFill/>
        </p:spPr>
      </p:pic>
      <p:pic>
        <p:nvPicPr>
          <p:cNvPr id="13" name="Picture 12" descr="memchip.gif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403765" y="3252617"/>
            <a:ext cx="510886" cy="118444"/>
          </a:xfrm>
          <a:prstGeom prst="rect">
            <a:avLst/>
          </a:prstGeom>
        </p:spPr>
      </p:pic>
      <p:pic>
        <p:nvPicPr>
          <p:cNvPr id="14" name="Picture 3" descr="C:\Users\Andreas Haeberlen\AppData\Local\Microsoft\Windows\Temporary Internet Files\Content.IE5\XC8QYFDJ\MC900433867[1]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962275" y="2219325"/>
            <a:ext cx="533400" cy="533400"/>
          </a:xfrm>
          <a:prstGeom prst="rect">
            <a:avLst/>
          </a:prstGeom>
          <a:noFill/>
        </p:spPr>
      </p:pic>
      <p:pic>
        <p:nvPicPr>
          <p:cNvPr id="15" name="Picture 3" descr="C:\Users\Andreas Haeberlen\AppData\Local\Microsoft\Windows\Temporary Internet Files\Content.IE5\XC8QYFDJ\MC900433867[1]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390775" y="2733675"/>
            <a:ext cx="533400" cy="533400"/>
          </a:xfrm>
          <a:prstGeom prst="rect">
            <a:avLst/>
          </a:prstGeom>
          <a:noFill/>
        </p:spPr>
      </p:pic>
      <p:pic>
        <p:nvPicPr>
          <p:cNvPr id="16" name="Picture 3" descr="C:\Users\Andreas Haeberlen\AppData\Local\Microsoft\Windows\Temporary Internet Files\Content.IE5\XC8QYFDJ\MC900433867[1]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952750" y="2743200"/>
            <a:ext cx="533400" cy="533400"/>
          </a:xfrm>
          <a:prstGeom prst="rect">
            <a:avLst/>
          </a:prstGeom>
          <a:noFill/>
        </p:spPr>
      </p:pic>
      <p:pic>
        <p:nvPicPr>
          <p:cNvPr id="17" name="Picture 16" descr="memchip.gif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994315" y="3252617"/>
            <a:ext cx="510886" cy="118444"/>
          </a:xfrm>
          <a:prstGeom prst="rect">
            <a:avLst/>
          </a:prstGeom>
        </p:spPr>
      </p:pic>
      <p:pic>
        <p:nvPicPr>
          <p:cNvPr id="18" name="Picture 17" descr="memchip.gif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394240" y="3405017"/>
            <a:ext cx="510886" cy="118444"/>
          </a:xfrm>
          <a:prstGeom prst="rect">
            <a:avLst/>
          </a:prstGeom>
        </p:spPr>
      </p:pic>
      <p:pic>
        <p:nvPicPr>
          <p:cNvPr id="19" name="Picture 18" descr="memchip.gif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984790" y="3405017"/>
            <a:ext cx="510886" cy="118444"/>
          </a:xfrm>
          <a:prstGeom prst="rect">
            <a:avLst/>
          </a:prstGeom>
        </p:spPr>
      </p:pic>
      <p:pic>
        <p:nvPicPr>
          <p:cNvPr id="20" name="Picture 19" descr="memchip.gif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403765" y="3547892"/>
            <a:ext cx="510886" cy="118444"/>
          </a:xfrm>
          <a:prstGeom prst="rect">
            <a:avLst/>
          </a:prstGeom>
        </p:spPr>
      </p:pic>
      <p:pic>
        <p:nvPicPr>
          <p:cNvPr id="21" name="Picture 20" descr="memchip.gif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994315" y="3547892"/>
            <a:ext cx="510886" cy="118444"/>
          </a:xfrm>
          <a:prstGeom prst="rect">
            <a:avLst/>
          </a:prstGeom>
        </p:spPr>
      </p:pic>
      <p:pic>
        <p:nvPicPr>
          <p:cNvPr id="22" name="Picture 21" descr="memchip.gif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403765" y="3690767"/>
            <a:ext cx="510886" cy="118444"/>
          </a:xfrm>
          <a:prstGeom prst="rect">
            <a:avLst/>
          </a:prstGeom>
        </p:spPr>
      </p:pic>
      <p:pic>
        <p:nvPicPr>
          <p:cNvPr id="23" name="Picture 22" descr="memchip.gif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994315" y="3690767"/>
            <a:ext cx="510886" cy="118444"/>
          </a:xfrm>
          <a:prstGeom prst="rect">
            <a:avLst/>
          </a:prstGeom>
        </p:spPr>
      </p:pic>
      <p:pic>
        <p:nvPicPr>
          <p:cNvPr id="24" name="Picture 5" descr="C:\Users\Andreas Haeberlen\AppData\Local\Microsoft\Windows\Temporary Internet Files\Content.IE5\GF4GBTMY\MC900434902[1].pn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 flipH="1">
            <a:off x="6600825" y="3638550"/>
            <a:ext cx="580881" cy="580881"/>
          </a:xfrm>
          <a:prstGeom prst="rect">
            <a:avLst/>
          </a:prstGeom>
          <a:noFill/>
        </p:spPr>
      </p:pic>
      <p:sp>
        <p:nvSpPr>
          <p:cNvPr id="25" name="TextBox 24"/>
          <p:cNvSpPr txBox="1"/>
          <p:nvPr/>
        </p:nvSpPr>
        <p:spPr>
          <a:xfrm>
            <a:off x="6589146" y="2276475"/>
            <a:ext cx="5319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Bob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472357" y="3228975"/>
            <a:ext cx="8036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Charlie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520358" y="4143375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Daniel</a:t>
            </a:r>
          </a:p>
        </p:txBody>
      </p:sp>
      <p:pic>
        <p:nvPicPr>
          <p:cNvPr id="28" name="Picture 3" descr="C:\Users\Andreas Haeberlen\AppData\Local\Microsoft\Windows\Temporary Internet Files\Content.IE5\XC8QYFDJ\MC900433867[1]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038725" y="3733799"/>
            <a:ext cx="314325" cy="314325"/>
          </a:xfrm>
          <a:prstGeom prst="rect">
            <a:avLst/>
          </a:prstGeom>
          <a:noFill/>
        </p:spPr>
      </p:pic>
      <p:grpSp>
        <p:nvGrpSpPr>
          <p:cNvPr id="29" name="Group 28"/>
          <p:cNvGrpSpPr/>
          <p:nvPr/>
        </p:nvGrpSpPr>
        <p:grpSpPr>
          <a:xfrm>
            <a:off x="5410687" y="3728867"/>
            <a:ext cx="351939" cy="376408"/>
            <a:chOff x="7880640" y="2662067"/>
            <a:chExt cx="520411" cy="556594"/>
          </a:xfrm>
        </p:grpSpPr>
        <p:pic>
          <p:nvPicPr>
            <p:cNvPr id="30" name="Picture 29" descr="memchip.gif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890165" y="2662067"/>
              <a:ext cx="510886" cy="118444"/>
            </a:xfrm>
            <a:prstGeom prst="rect">
              <a:avLst/>
            </a:prstGeom>
          </p:spPr>
        </p:pic>
        <p:pic>
          <p:nvPicPr>
            <p:cNvPr id="31" name="Picture 30" descr="memchip.gif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880640" y="2814467"/>
              <a:ext cx="510886" cy="118444"/>
            </a:xfrm>
            <a:prstGeom prst="rect">
              <a:avLst/>
            </a:prstGeom>
          </p:spPr>
        </p:pic>
        <p:pic>
          <p:nvPicPr>
            <p:cNvPr id="32" name="Picture 31" descr="memchip.gif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890165" y="2957342"/>
              <a:ext cx="510886" cy="118444"/>
            </a:xfrm>
            <a:prstGeom prst="rect">
              <a:avLst/>
            </a:prstGeom>
          </p:spPr>
        </p:pic>
        <p:pic>
          <p:nvPicPr>
            <p:cNvPr id="33" name="Picture 32" descr="memchip.gif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890165" y="3100217"/>
              <a:ext cx="510886" cy="118444"/>
            </a:xfrm>
            <a:prstGeom prst="rect">
              <a:avLst/>
            </a:prstGeom>
          </p:spPr>
        </p:pic>
      </p:grpSp>
      <p:pic>
        <p:nvPicPr>
          <p:cNvPr id="34" name="Picture 33" descr="MCj04316160000[1]"/>
          <p:cNvPicPr>
            <a:picLocks noChangeAspect="1" noChangeArrowheads="1"/>
          </p:cNvPicPr>
          <p:nvPr/>
        </p:nvPicPr>
        <p:blipFill>
          <a:blip r:embed="rId3" cstate="print">
            <a:lum bright="53000" contrast="-73000"/>
          </a:blip>
          <a:srcRect/>
          <a:stretch>
            <a:fillRect/>
          </a:stretch>
        </p:blipFill>
        <p:spPr bwMode="auto">
          <a:xfrm>
            <a:off x="5413521" y="2663824"/>
            <a:ext cx="1053954" cy="10540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" name="TextBox 34"/>
          <p:cNvSpPr txBox="1"/>
          <p:nvPr/>
        </p:nvSpPr>
        <p:spPr>
          <a:xfrm>
            <a:off x="2089794" y="3867150"/>
            <a:ext cx="17201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Physical machine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4721994" y="4229100"/>
            <a:ext cx="16754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Virtual machines</a:t>
            </a:r>
          </a:p>
        </p:txBody>
      </p:sp>
      <p:grpSp>
        <p:nvGrpSpPr>
          <p:cNvPr id="37" name="Group 36"/>
          <p:cNvGrpSpPr/>
          <p:nvPr/>
        </p:nvGrpSpPr>
        <p:grpSpPr>
          <a:xfrm>
            <a:off x="5591176" y="2933700"/>
            <a:ext cx="732758" cy="475461"/>
            <a:chOff x="7620000" y="1476375"/>
            <a:chExt cx="1114425" cy="723111"/>
          </a:xfrm>
        </p:grpSpPr>
        <p:pic>
          <p:nvPicPr>
            <p:cNvPr id="38" name="Picture 3" descr="C:\Users\Andreas Haeberlen\AppData\Local\Microsoft\Windows\Temporary Internet Files\Content.IE5\XC8QYFDJ\MC900433867[1].png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7620000" y="1476375"/>
              <a:ext cx="533400" cy="533400"/>
            </a:xfrm>
            <a:prstGeom prst="rect">
              <a:avLst/>
            </a:prstGeom>
            <a:noFill/>
          </p:spPr>
        </p:pic>
        <p:pic>
          <p:nvPicPr>
            <p:cNvPr id="39" name="Picture 3" descr="C:\Users\Andreas Haeberlen\AppData\Local\Microsoft\Windows\Temporary Internet Files\Content.IE5\XC8QYFDJ\MC900433867[1].png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8201025" y="1476375"/>
              <a:ext cx="533400" cy="533400"/>
            </a:xfrm>
            <a:prstGeom prst="rect">
              <a:avLst/>
            </a:prstGeom>
            <a:noFill/>
          </p:spPr>
        </p:pic>
        <p:pic>
          <p:nvPicPr>
            <p:cNvPr id="40" name="Picture 39" descr="memchip.gif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909215" y="2081042"/>
              <a:ext cx="510886" cy="118444"/>
            </a:xfrm>
            <a:prstGeom prst="rect">
              <a:avLst/>
            </a:prstGeom>
          </p:spPr>
        </p:pic>
      </p:grpSp>
      <p:pic>
        <p:nvPicPr>
          <p:cNvPr id="41" name="Picture 40" descr="MCj04316160000[1]"/>
          <p:cNvPicPr>
            <a:picLocks noChangeAspect="1" noChangeArrowheads="1"/>
          </p:cNvPicPr>
          <p:nvPr/>
        </p:nvPicPr>
        <p:blipFill>
          <a:blip r:embed="rId3" cstate="print">
            <a:lum bright="53000" contrast="-73000"/>
          </a:blip>
          <a:srcRect/>
          <a:stretch>
            <a:fillRect/>
          </a:stretch>
        </p:blipFill>
        <p:spPr bwMode="auto">
          <a:xfrm>
            <a:off x="5137296" y="1854199"/>
            <a:ext cx="736520" cy="7366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42" name="Group 41"/>
          <p:cNvGrpSpPr/>
          <p:nvPr/>
        </p:nvGrpSpPr>
        <p:grpSpPr>
          <a:xfrm>
            <a:off x="5105399" y="2000250"/>
            <a:ext cx="789385" cy="371475"/>
            <a:chOff x="6858000" y="619125"/>
            <a:chExt cx="1133476" cy="533400"/>
          </a:xfrm>
        </p:grpSpPr>
        <p:pic>
          <p:nvPicPr>
            <p:cNvPr id="43" name="Picture 3" descr="C:\Users\Andreas Haeberlen\AppData\Local\Microsoft\Windows\Temporary Internet Files\Content.IE5\XC8QYFDJ\MC900433867[1].png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6858000" y="619125"/>
              <a:ext cx="533400" cy="533400"/>
            </a:xfrm>
            <a:prstGeom prst="rect">
              <a:avLst/>
            </a:prstGeom>
            <a:noFill/>
          </p:spPr>
        </p:pic>
        <p:pic>
          <p:nvPicPr>
            <p:cNvPr id="44" name="Picture 43" descr="memchip.gif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480590" y="680867"/>
              <a:ext cx="510886" cy="118444"/>
            </a:xfrm>
            <a:prstGeom prst="rect">
              <a:avLst/>
            </a:prstGeom>
          </p:spPr>
        </p:pic>
        <p:pic>
          <p:nvPicPr>
            <p:cNvPr id="45" name="Picture 44" descr="memchip.gif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471065" y="833267"/>
              <a:ext cx="510886" cy="118444"/>
            </a:xfrm>
            <a:prstGeom prst="rect">
              <a:avLst/>
            </a:prstGeom>
          </p:spPr>
        </p:pic>
        <p:pic>
          <p:nvPicPr>
            <p:cNvPr id="46" name="Picture 45" descr="memchip.gif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480590" y="976142"/>
              <a:ext cx="510886" cy="118444"/>
            </a:xfrm>
            <a:prstGeom prst="rect">
              <a:avLst/>
            </a:prstGeom>
          </p:spPr>
        </p:pic>
      </p:grpSp>
      <p:sp>
        <p:nvSpPr>
          <p:cNvPr id="47" name="TextBox 46"/>
          <p:cNvSpPr txBox="1"/>
          <p:nvPr/>
        </p:nvSpPr>
        <p:spPr>
          <a:xfrm>
            <a:off x="4003229" y="2638425"/>
            <a:ext cx="941283" cy="830997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/>
              <a:t>Virtual </a:t>
            </a:r>
            <a:br>
              <a:rPr lang="en-US" sz="1600"/>
            </a:br>
            <a:r>
              <a:rPr lang="en-US" sz="1600"/>
              <a:t>machine</a:t>
            </a:r>
            <a:br>
              <a:rPr lang="en-US" sz="1600"/>
            </a:br>
            <a:r>
              <a:rPr lang="en-US" sz="1600"/>
              <a:t>monitor</a:t>
            </a:r>
          </a:p>
        </p:txBody>
      </p:sp>
      <p:cxnSp>
        <p:nvCxnSpPr>
          <p:cNvPr id="48" name="Straight Arrow Connector 47"/>
          <p:cNvCxnSpPr>
            <a:endCxn id="47" idx="1"/>
          </p:cNvCxnSpPr>
          <p:nvPr/>
        </p:nvCxnSpPr>
        <p:spPr bwMode="auto">
          <a:xfrm flipV="1">
            <a:off x="3562350" y="3053924"/>
            <a:ext cx="440879" cy="13126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49" name="Straight Arrow Connector 48"/>
          <p:cNvCxnSpPr/>
          <p:nvPr/>
        </p:nvCxnSpPr>
        <p:spPr bwMode="auto">
          <a:xfrm flipV="1">
            <a:off x="4953000" y="2476500"/>
            <a:ext cx="419100" cy="409575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50" name="Straight Arrow Connector 49"/>
          <p:cNvCxnSpPr>
            <a:stCxn id="47" idx="3"/>
          </p:cNvCxnSpPr>
          <p:nvPr/>
        </p:nvCxnSpPr>
        <p:spPr bwMode="auto">
          <a:xfrm>
            <a:off x="4944512" y="3053924"/>
            <a:ext cx="608563" cy="32176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51" name="Straight Arrow Connector 50"/>
          <p:cNvCxnSpPr>
            <a:endCxn id="6" idx="0"/>
          </p:cNvCxnSpPr>
          <p:nvPr/>
        </p:nvCxnSpPr>
        <p:spPr bwMode="auto">
          <a:xfrm>
            <a:off x="4962525" y="3257550"/>
            <a:ext cx="454098" cy="365205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54" name="TextBox 53"/>
          <p:cNvSpPr txBox="1"/>
          <p:nvPr/>
        </p:nvSpPr>
        <p:spPr>
          <a:xfrm>
            <a:off x="6552880" y="1485900"/>
            <a:ext cx="5663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Emil</a:t>
            </a:r>
          </a:p>
        </p:txBody>
      </p:sp>
      <p:grpSp>
        <p:nvGrpSpPr>
          <p:cNvPr id="62" name="Group 61"/>
          <p:cNvGrpSpPr/>
          <p:nvPr/>
        </p:nvGrpSpPr>
        <p:grpSpPr>
          <a:xfrm>
            <a:off x="5604021" y="758824"/>
            <a:ext cx="1053954" cy="1054070"/>
            <a:chOff x="5604021" y="758824"/>
            <a:chExt cx="1053954" cy="1054070"/>
          </a:xfrm>
        </p:grpSpPr>
        <p:pic>
          <p:nvPicPr>
            <p:cNvPr id="52" name="Picture 51" descr="MCj04316160000[1]"/>
            <p:cNvPicPr>
              <a:picLocks noChangeAspect="1" noChangeArrowheads="1"/>
            </p:cNvPicPr>
            <p:nvPr/>
          </p:nvPicPr>
          <p:blipFill>
            <a:blip r:embed="rId3" cstate="print">
              <a:lum bright="53000" contrast="-73000"/>
            </a:blip>
            <a:srcRect/>
            <a:stretch>
              <a:fillRect/>
            </a:stretch>
          </p:blipFill>
          <p:spPr bwMode="auto">
            <a:xfrm>
              <a:off x="5604021" y="758824"/>
              <a:ext cx="1053954" cy="105407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6" name="Picture 3" descr="C:\Users\Andreas Haeberlen\AppData\Local\Microsoft\Windows\Temporary Internet Files\Content.IE5\XC8QYFDJ\MC900433867[1].png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5743574" y="847725"/>
              <a:ext cx="371475" cy="371475"/>
            </a:xfrm>
            <a:prstGeom prst="rect">
              <a:avLst/>
            </a:prstGeom>
            <a:noFill/>
          </p:spPr>
        </p:pic>
        <p:pic>
          <p:nvPicPr>
            <p:cNvPr id="57" name="Picture 56" descr="memchip.gif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158113" y="1328874"/>
              <a:ext cx="355796" cy="82488"/>
            </a:xfrm>
            <a:prstGeom prst="rect">
              <a:avLst/>
            </a:prstGeom>
          </p:spPr>
        </p:pic>
        <p:pic>
          <p:nvPicPr>
            <p:cNvPr id="58" name="Picture 57" descr="memchip.gif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741905" y="1463585"/>
              <a:ext cx="355796" cy="82488"/>
            </a:xfrm>
            <a:prstGeom prst="rect">
              <a:avLst/>
            </a:prstGeom>
          </p:spPr>
        </p:pic>
        <p:pic>
          <p:nvPicPr>
            <p:cNvPr id="59" name="Picture 58" descr="memchip.gif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739013" y="1334487"/>
              <a:ext cx="355796" cy="82488"/>
            </a:xfrm>
            <a:prstGeom prst="rect">
              <a:avLst/>
            </a:prstGeom>
          </p:spPr>
        </p:pic>
        <p:pic>
          <p:nvPicPr>
            <p:cNvPr id="60" name="Picture 59" descr="memchip.gif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167638" y="1452699"/>
              <a:ext cx="355796" cy="82488"/>
            </a:xfrm>
            <a:prstGeom prst="rect">
              <a:avLst/>
            </a:prstGeom>
          </p:spPr>
        </p:pic>
        <p:pic>
          <p:nvPicPr>
            <p:cNvPr id="61" name="Picture 3" descr="C:\Users\Andreas Haeberlen\AppData\Local\Microsoft\Windows\Temporary Internet Files\Content.IE5\XC8QYFDJ\MC900433867[1].png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6153149" y="847725"/>
              <a:ext cx="371475" cy="371475"/>
            </a:xfrm>
            <a:prstGeom prst="rect">
              <a:avLst/>
            </a:prstGeom>
            <a:noFill/>
          </p:spPr>
        </p:pic>
      </p:grpSp>
      <p:sp>
        <p:nvSpPr>
          <p:cNvPr id="63" name="Freeform 62"/>
          <p:cNvSpPr/>
          <p:nvPr/>
        </p:nvSpPr>
        <p:spPr bwMode="auto">
          <a:xfrm>
            <a:off x="4724400" y="1285875"/>
            <a:ext cx="1028700" cy="1352550"/>
          </a:xfrm>
          <a:custGeom>
            <a:avLst/>
            <a:gdLst>
              <a:gd name="connsiteX0" fmla="*/ 0 w 1028700"/>
              <a:gd name="connsiteY0" fmla="*/ 1352550 h 1352550"/>
              <a:gd name="connsiteX1" fmla="*/ 152400 w 1028700"/>
              <a:gd name="connsiteY1" fmla="*/ 371475 h 1352550"/>
              <a:gd name="connsiteX2" fmla="*/ 1028700 w 1028700"/>
              <a:gd name="connsiteY2" fmla="*/ 0 h 1352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28700" h="1352550">
                <a:moveTo>
                  <a:pt x="0" y="1352550"/>
                </a:moveTo>
                <a:lnTo>
                  <a:pt x="152400" y="371475"/>
                </a:lnTo>
                <a:lnTo>
                  <a:pt x="1028700" y="0"/>
                </a:ln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 bwMode="auto">
          <a:xfrm>
            <a:off x="2552700" y="2891953"/>
            <a:ext cx="180975" cy="173736"/>
          </a:xfrm>
          <a:prstGeom prst="rect">
            <a:avLst/>
          </a:prstGeom>
          <a:solidFill>
            <a:srgbClr val="7030A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 bwMode="auto">
          <a:xfrm>
            <a:off x="3142153" y="2364128"/>
            <a:ext cx="180975" cy="173736"/>
          </a:xfrm>
          <a:prstGeom prst="rect">
            <a:avLst/>
          </a:prstGeom>
          <a:solidFill>
            <a:srgbClr val="FF990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 bwMode="auto">
          <a:xfrm>
            <a:off x="2541156" y="2370800"/>
            <a:ext cx="180975" cy="173736"/>
          </a:xfrm>
          <a:prstGeom prst="rect">
            <a:avLst/>
          </a:prstGeom>
          <a:solidFill>
            <a:srgbClr val="FF990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 bwMode="auto">
          <a:xfrm>
            <a:off x="3124200" y="2883789"/>
            <a:ext cx="180975" cy="173736"/>
          </a:xfrm>
          <a:prstGeom prst="rect">
            <a:avLst/>
          </a:prstGeom>
          <a:solidFill>
            <a:srgbClr val="FF000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0" name="Group 79"/>
          <p:cNvGrpSpPr/>
          <p:nvPr/>
        </p:nvGrpSpPr>
        <p:grpSpPr>
          <a:xfrm>
            <a:off x="2514600" y="3255264"/>
            <a:ext cx="314325" cy="392811"/>
            <a:chOff x="2514600" y="2645664"/>
            <a:chExt cx="314325" cy="392811"/>
          </a:xfrm>
        </p:grpSpPr>
        <p:sp>
          <p:nvSpPr>
            <p:cNvPr id="81" name="Rectangle 80"/>
            <p:cNvSpPr/>
            <p:nvPr/>
          </p:nvSpPr>
          <p:spPr bwMode="auto">
            <a:xfrm>
              <a:off x="2514600" y="2645664"/>
              <a:ext cx="314325" cy="97536"/>
            </a:xfrm>
            <a:prstGeom prst="rect">
              <a:avLst/>
            </a:prstGeom>
            <a:solidFill>
              <a:srgbClr val="7030A0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Rectangle 81"/>
            <p:cNvSpPr/>
            <p:nvPr/>
          </p:nvSpPr>
          <p:spPr bwMode="auto">
            <a:xfrm>
              <a:off x="2514600" y="2798064"/>
              <a:ext cx="314325" cy="97536"/>
            </a:xfrm>
            <a:prstGeom prst="rect">
              <a:avLst/>
            </a:prstGeom>
            <a:solidFill>
              <a:srgbClr val="7030A0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ectangle 82"/>
            <p:cNvSpPr/>
            <p:nvPr/>
          </p:nvSpPr>
          <p:spPr bwMode="auto">
            <a:xfrm>
              <a:off x="2514600" y="2940939"/>
              <a:ext cx="314325" cy="97536"/>
            </a:xfrm>
            <a:prstGeom prst="rect">
              <a:avLst/>
            </a:prstGeom>
            <a:solidFill>
              <a:srgbClr val="7030A0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4" name="Rectangle 83"/>
          <p:cNvSpPr/>
          <p:nvPr/>
        </p:nvSpPr>
        <p:spPr bwMode="auto">
          <a:xfrm>
            <a:off x="2514600" y="3683889"/>
            <a:ext cx="314325" cy="97536"/>
          </a:xfrm>
          <a:prstGeom prst="rect">
            <a:avLst/>
          </a:prstGeom>
          <a:solidFill>
            <a:srgbClr val="FF000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5" name="Group 84"/>
          <p:cNvGrpSpPr/>
          <p:nvPr/>
        </p:nvGrpSpPr>
        <p:grpSpPr>
          <a:xfrm>
            <a:off x="3114675" y="3255264"/>
            <a:ext cx="314325" cy="526161"/>
            <a:chOff x="3114675" y="2645664"/>
            <a:chExt cx="314325" cy="526161"/>
          </a:xfrm>
        </p:grpSpPr>
        <p:sp>
          <p:nvSpPr>
            <p:cNvPr id="86" name="Rectangle 85"/>
            <p:cNvSpPr/>
            <p:nvPr/>
          </p:nvSpPr>
          <p:spPr bwMode="auto">
            <a:xfrm>
              <a:off x="3114675" y="2645664"/>
              <a:ext cx="314325" cy="97536"/>
            </a:xfrm>
            <a:prstGeom prst="rect">
              <a:avLst/>
            </a:prstGeom>
            <a:solidFill>
              <a:srgbClr val="FF9900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86"/>
            <p:cNvSpPr/>
            <p:nvPr/>
          </p:nvSpPr>
          <p:spPr bwMode="auto">
            <a:xfrm>
              <a:off x="3114675" y="2798064"/>
              <a:ext cx="314325" cy="97536"/>
            </a:xfrm>
            <a:prstGeom prst="rect">
              <a:avLst/>
            </a:prstGeom>
            <a:solidFill>
              <a:srgbClr val="FF9900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Rectangle 87"/>
            <p:cNvSpPr/>
            <p:nvPr/>
          </p:nvSpPr>
          <p:spPr bwMode="auto">
            <a:xfrm>
              <a:off x="3114675" y="3074289"/>
              <a:ext cx="314325" cy="97536"/>
            </a:xfrm>
            <a:prstGeom prst="rect">
              <a:avLst/>
            </a:prstGeom>
            <a:solidFill>
              <a:srgbClr val="FF9900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89" name="Picture 19" descr="greenguy"/>
          <p:cNvPicPr>
            <a:picLocks noChangeAspect="1" noChangeArrowheads="1"/>
          </p:cNvPicPr>
          <p:nvPr/>
        </p:nvPicPr>
        <p:blipFill>
          <a:blip r:embed="rId6" cstate="print">
            <a:lum bright="14000" contrast="-10000"/>
          </a:blip>
          <a:srcRect/>
          <a:stretch>
            <a:fillRect/>
          </a:stretch>
        </p:blipFill>
        <p:spPr bwMode="auto">
          <a:xfrm flipH="1">
            <a:off x="6572249" y="935038"/>
            <a:ext cx="552449" cy="5524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1" name="Rectangle 90"/>
          <p:cNvSpPr/>
          <p:nvPr/>
        </p:nvSpPr>
        <p:spPr bwMode="auto">
          <a:xfrm>
            <a:off x="2543175" y="1769364"/>
            <a:ext cx="180975" cy="173736"/>
          </a:xfrm>
          <a:prstGeom prst="rect">
            <a:avLst/>
          </a:prstGeom>
          <a:solidFill>
            <a:srgbClr val="00CC0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/>
          <p:cNvSpPr/>
          <p:nvPr/>
        </p:nvSpPr>
        <p:spPr bwMode="auto">
          <a:xfrm>
            <a:off x="3143250" y="1769364"/>
            <a:ext cx="180975" cy="173736"/>
          </a:xfrm>
          <a:prstGeom prst="rect">
            <a:avLst/>
          </a:prstGeom>
          <a:solidFill>
            <a:srgbClr val="00CC0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8" name="Group 97"/>
          <p:cNvGrpSpPr/>
          <p:nvPr/>
        </p:nvGrpSpPr>
        <p:grpSpPr>
          <a:xfrm>
            <a:off x="3838575" y="3693414"/>
            <a:ext cx="314325" cy="526161"/>
            <a:chOff x="3838575" y="3693414"/>
            <a:chExt cx="314325" cy="526161"/>
          </a:xfrm>
        </p:grpSpPr>
        <p:sp>
          <p:nvSpPr>
            <p:cNvPr id="94" name="Rectangle 93"/>
            <p:cNvSpPr/>
            <p:nvPr/>
          </p:nvSpPr>
          <p:spPr bwMode="auto">
            <a:xfrm>
              <a:off x="3838575" y="3693414"/>
              <a:ext cx="314325" cy="97536"/>
            </a:xfrm>
            <a:prstGeom prst="rect">
              <a:avLst/>
            </a:prstGeom>
            <a:solidFill>
              <a:srgbClr val="00CC00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Rectangle 94"/>
            <p:cNvSpPr/>
            <p:nvPr/>
          </p:nvSpPr>
          <p:spPr bwMode="auto">
            <a:xfrm>
              <a:off x="3838575" y="3845814"/>
              <a:ext cx="314325" cy="97536"/>
            </a:xfrm>
            <a:prstGeom prst="rect">
              <a:avLst/>
            </a:prstGeom>
            <a:solidFill>
              <a:srgbClr val="00CC00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Rectangle 95"/>
            <p:cNvSpPr/>
            <p:nvPr/>
          </p:nvSpPr>
          <p:spPr bwMode="auto">
            <a:xfrm>
              <a:off x="3838575" y="4122039"/>
              <a:ext cx="314325" cy="97536"/>
            </a:xfrm>
            <a:prstGeom prst="rect">
              <a:avLst/>
            </a:prstGeom>
            <a:solidFill>
              <a:srgbClr val="00CC00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Rectangle 96"/>
            <p:cNvSpPr/>
            <p:nvPr/>
          </p:nvSpPr>
          <p:spPr bwMode="auto">
            <a:xfrm>
              <a:off x="3838575" y="3979164"/>
              <a:ext cx="314325" cy="97536"/>
            </a:xfrm>
            <a:prstGeom prst="rect">
              <a:avLst/>
            </a:prstGeom>
            <a:solidFill>
              <a:srgbClr val="00CC00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9" name="Curved Right Arrow 98"/>
          <p:cNvSpPr/>
          <p:nvPr/>
        </p:nvSpPr>
        <p:spPr bwMode="auto">
          <a:xfrm>
            <a:off x="2326031" y="1786661"/>
            <a:ext cx="169519" cy="736585"/>
          </a:xfrm>
          <a:prstGeom prst="curvedRightArrow">
            <a:avLst>
              <a:gd name="adj1" fmla="val 46828"/>
              <a:gd name="adj2" fmla="val 82355"/>
              <a:gd name="adj3" fmla="val 35324"/>
            </a:avLst>
          </a:prstGeom>
          <a:solidFill>
            <a:srgbClr val="FFFF0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Curved Right Arrow 99"/>
          <p:cNvSpPr/>
          <p:nvPr/>
        </p:nvSpPr>
        <p:spPr bwMode="auto">
          <a:xfrm flipH="1" flipV="1">
            <a:off x="2736809" y="1770508"/>
            <a:ext cx="166515" cy="736585"/>
          </a:xfrm>
          <a:prstGeom prst="curvedRightArrow">
            <a:avLst>
              <a:gd name="adj1" fmla="val 46828"/>
              <a:gd name="adj2" fmla="val 82355"/>
              <a:gd name="adj3" fmla="val 35324"/>
            </a:avLst>
          </a:prstGeom>
          <a:solidFill>
            <a:srgbClr val="FFFF0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Curved Right Arrow 100"/>
          <p:cNvSpPr/>
          <p:nvPr/>
        </p:nvSpPr>
        <p:spPr bwMode="auto">
          <a:xfrm>
            <a:off x="2954594" y="1795791"/>
            <a:ext cx="169519" cy="736585"/>
          </a:xfrm>
          <a:prstGeom prst="curvedRightArrow">
            <a:avLst>
              <a:gd name="adj1" fmla="val 46828"/>
              <a:gd name="adj2" fmla="val 82355"/>
              <a:gd name="adj3" fmla="val 35324"/>
            </a:avLst>
          </a:prstGeom>
          <a:solidFill>
            <a:srgbClr val="FFFF0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Curved Right Arrow 101"/>
          <p:cNvSpPr/>
          <p:nvPr/>
        </p:nvSpPr>
        <p:spPr bwMode="auto">
          <a:xfrm flipH="1" flipV="1">
            <a:off x="3335875" y="1766996"/>
            <a:ext cx="166515" cy="736585"/>
          </a:xfrm>
          <a:prstGeom prst="curvedRightArrow">
            <a:avLst>
              <a:gd name="adj1" fmla="val 46828"/>
              <a:gd name="adj2" fmla="val 82355"/>
              <a:gd name="adj3" fmla="val 35324"/>
            </a:avLst>
          </a:prstGeom>
          <a:solidFill>
            <a:srgbClr val="FFFF0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Curved Right Arrow 102"/>
          <p:cNvSpPr/>
          <p:nvPr/>
        </p:nvSpPr>
        <p:spPr bwMode="auto">
          <a:xfrm rot="18525114" flipH="1" flipV="1">
            <a:off x="3682110" y="3065558"/>
            <a:ext cx="166515" cy="736585"/>
          </a:xfrm>
          <a:prstGeom prst="curvedRightArrow">
            <a:avLst>
              <a:gd name="adj1" fmla="val 46828"/>
              <a:gd name="adj2" fmla="val 82355"/>
              <a:gd name="adj3" fmla="val 35324"/>
            </a:avLst>
          </a:prstGeom>
          <a:solidFill>
            <a:srgbClr val="FFFF0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Curved Right Arrow 103"/>
          <p:cNvSpPr/>
          <p:nvPr/>
        </p:nvSpPr>
        <p:spPr bwMode="auto">
          <a:xfrm rot="7337891" flipH="1" flipV="1">
            <a:off x="3476335" y="3668838"/>
            <a:ext cx="166515" cy="736585"/>
          </a:xfrm>
          <a:prstGeom prst="curvedRightArrow">
            <a:avLst>
              <a:gd name="adj1" fmla="val 46828"/>
              <a:gd name="adj2" fmla="val 82355"/>
              <a:gd name="adj3" fmla="val 35324"/>
            </a:avLst>
          </a:prstGeom>
          <a:solidFill>
            <a:srgbClr val="FFFF0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2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5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8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41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44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47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63" grpId="0" animBg="1"/>
      <p:bldP spid="91" grpId="0" animBg="1"/>
      <p:bldP spid="92" grpId="0" animBg="1"/>
      <p:bldP spid="99" grpId="0" animBg="1"/>
      <p:bldP spid="100" grpId="0" animBg="1"/>
      <p:bldP spid="101" grpId="0" animBg="1"/>
      <p:bldP spid="102" grpId="0" animBg="1"/>
      <p:bldP spid="103" grpId="0" animBg="1"/>
      <p:bldP spid="104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Benefit and challenge: Isolation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0600" y="3829050"/>
            <a:ext cx="7772400" cy="2362199"/>
          </a:xfrm>
        </p:spPr>
        <p:txBody>
          <a:bodyPr>
            <a:normAutofit/>
          </a:bodyPr>
          <a:lstStyle/>
          <a:p>
            <a:r>
              <a:rPr lang="en-US"/>
              <a:t>Good: Emil can't access Charlie's data</a:t>
            </a:r>
          </a:p>
          <a:p>
            <a:r>
              <a:rPr lang="en-US"/>
              <a:t>Bad: What if the load suddenly increases?</a:t>
            </a:r>
          </a:p>
          <a:p>
            <a:pPr lvl="1"/>
            <a:r>
              <a:rPr lang="en-US"/>
              <a:t>Example: Emil's VM shares CPUs with Charlie's VM, and Charlie suddenly starts a large compute job</a:t>
            </a:r>
          </a:p>
          <a:p>
            <a:pPr lvl="1"/>
            <a:r>
              <a:rPr lang="en-US"/>
              <a:t>Emil's performance may decrease as a result</a:t>
            </a:r>
          </a:p>
          <a:p>
            <a:pPr lvl="1"/>
            <a:r>
              <a:rPr lang="en-US"/>
              <a:t>VMM can move Emil's software to a different CPU, or migrate it to a different machine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F590D-1EE3-4679-BAB2-47D8C4772F51}" type="slidenum">
              <a:rPr lang="en-GB" smtClean="0"/>
              <a:pPr/>
              <a:t>56</a:t>
            </a:fld>
            <a:endParaRPr lang="en-GB"/>
          </a:p>
        </p:txBody>
      </p:sp>
      <p:pic>
        <p:nvPicPr>
          <p:cNvPr id="57" name="Picture 56" descr="MCj04316160000[1]"/>
          <p:cNvPicPr>
            <a:picLocks noChangeAspect="1" noChangeArrowheads="1"/>
          </p:cNvPicPr>
          <p:nvPr/>
        </p:nvPicPr>
        <p:blipFill>
          <a:blip r:embed="rId2" cstate="print">
            <a:lum bright="53000" contrast="-73000"/>
          </a:blip>
          <a:srcRect/>
          <a:stretch>
            <a:fillRect/>
          </a:stretch>
        </p:blipFill>
        <p:spPr bwMode="auto">
          <a:xfrm>
            <a:off x="5217139" y="3233035"/>
            <a:ext cx="406389" cy="4064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8" name="Picture 51" descr="MCj0431616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28479" y="2216758"/>
            <a:ext cx="1243151" cy="1243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9" name="Picture 2" descr="MCj04326240000[1]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14881" y="2632978"/>
            <a:ext cx="377298" cy="377298"/>
          </a:xfrm>
          <a:prstGeom prst="rect">
            <a:avLst/>
          </a:prstGeom>
          <a:noFill/>
        </p:spPr>
      </p:pic>
      <p:pic>
        <p:nvPicPr>
          <p:cNvPr id="60" name="Picture 3" descr="MCj04326230000[1]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flipH="1">
            <a:off x="6213801" y="2024326"/>
            <a:ext cx="343785" cy="343785"/>
          </a:xfrm>
          <a:prstGeom prst="rect">
            <a:avLst/>
          </a:prstGeom>
          <a:noFill/>
        </p:spPr>
      </p:pic>
      <p:pic>
        <p:nvPicPr>
          <p:cNvPr id="61" name="Picture 19" descr="greenguy"/>
          <p:cNvPicPr>
            <a:picLocks noChangeAspect="1" noChangeArrowheads="1"/>
          </p:cNvPicPr>
          <p:nvPr/>
        </p:nvPicPr>
        <p:blipFill>
          <a:blip r:embed="rId5" cstate="print">
            <a:lum bright="14000" contrast="-10000"/>
          </a:blip>
          <a:srcRect/>
          <a:stretch>
            <a:fillRect/>
          </a:stretch>
        </p:blipFill>
        <p:spPr bwMode="auto">
          <a:xfrm>
            <a:off x="2703514" y="2757303"/>
            <a:ext cx="435677" cy="4356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2" name="TextBox 61"/>
          <p:cNvSpPr txBox="1"/>
          <p:nvPr/>
        </p:nvSpPr>
        <p:spPr>
          <a:xfrm>
            <a:off x="2685853" y="3159466"/>
            <a:ext cx="5005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Alice</a:t>
            </a:r>
          </a:p>
        </p:txBody>
      </p:sp>
      <p:pic>
        <p:nvPicPr>
          <p:cNvPr id="63" name="Picture 3" descr="C:\Users\Andreas Haeberlen\AppData\Local\Microsoft\Windows\Temporary Internet Files\Content.IE5\XC8QYFDJ\MC900433867[1]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353247" y="2277300"/>
            <a:ext cx="363245" cy="363245"/>
          </a:xfrm>
          <a:prstGeom prst="rect">
            <a:avLst/>
          </a:prstGeom>
          <a:noFill/>
        </p:spPr>
      </p:pic>
      <p:pic>
        <p:nvPicPr>
          <p:cNvPr id="64" name="Picture 63" descr="memchip.gif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368579" y="2980971"/>
            <a:ext cx="347913" cy="80660"/>
          </a:xfrm>
          <a:prstGeom prst="rect">
            <a:avLst/>
          </a:prstGeom>
        </p:spPr>
      </p:pic>
      <p:pic>
        <p:nvPicPr>
          <p:cNvPr id="65" name="Picture 3" descr="C:\Users\Andreas Haeberlen\AppData\Local\Microsoft\Windows\Temporary Internet Files\Content.IE5\XC8QYFDJ\MC900433867[1]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748924" y="2277300"/>
            <a:ext cx="363245" cy="363245"/>
          </a:xfrm>
          <a:prstGeom prst="rect">
            <a:avLst/>
          </a:prstGeom>
          <a:noFill/>
        </p:spPr>
      </p:pic>
      <p:pic>
        <p:nvPicPr>
          <p:cNvPr id="66" name="Picture 3" descr="C:\Users\Andreas Haeberlen\AppData\Local\Microsoft\Windows\Temporary Internet Files\Content.IE5\XC8QYFDJ\MC900433867[1]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359733" y="2627572"/>
            <a:ext cx="363245" cy="363245"/>
          </a:xfrm>
          <a:prstGeom prst="rect">
            <a:avLst/>
          </a:prstGeom>
          <a:noFill/>
        </p:spPr>
      </p:pic>
      <p:pic>
        <p:nvPicPr>
          <p:cNvPr id="67" name="Picture 3" descr="C:\Users\Andreas Haeberlen\AppData\Local\Microsoft\Windows\Temporary Internet Files\Content.IE5\XC8QYFDJ\MC900433867[1]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742438" y="2634058"/>
            <a:ext cx="363245" cy="363245"/>
          </a:xfrm>
          <a:prstGeom prst="rect">
            <a:avLst/>
          </a:prstGeom>
          <a:noFill/>
        </p:spPr>
      </p:pic>
      <p:pic>
        <p:nvPicPr>
          <p:cNvPr id="68" name="Picture 67" descr="memchip.gif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770743" y="2980971"/>
            <a:ext cx="347913" cy="80660"/>
          </a:xfrm>
          <a:prstGeom prst="rect">
            <a:avLst/>
          </a:prstGeom>
        </p:spPr>
      </p:pic>
      <p:pic>
        <p:nvPicPr>
          <p:cNvPr id="69" name="Picture 68" descr="memchip.gif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362093" y="3084755"/>
            <a:ext cx="347913" cy="80660"/>
          </a:xfrm>
          <a:prstGeom prst="rect">
            <a:avLst/>
          </a:prstGeom>
        </p:spPr>
      </p:pic>
      <p:pic>
        <p:nvPicPr>
          <p:cNvPr id="70" name="Picture 69" descr="memchip.gif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764257" y="3084755"/>
            <a:ext cx="347913" cy="80660"/>
          </a:xfrm>
          <a:prstGeom prst="rect">
            <a:avLst/>
          </a:prstGeom>
        </p:spPr>
      </p:pic>
      <p:pic>
        <p:nvPicPr>
          <p:cNvPr id="71" name="Picture 70" descr="memchip.gif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368579" y="3182053"/>
            <a:ext cx="347913" cy="80660"/>
          </a:xfrm>
          <a:prstGeom prst="rect">
            <a:avLst/>
          </a:prstGeom>
        </p:spPr>
      </p:pic>
      <p:pic>
        <p:nvPicPr>
          <p:cNvPr id="72" name="Picture 71" descr="memchip.gif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770743" y="3182053"/>
            <a:ext cx="347913" cy="80660"/>
          </a:xfrm>
          <a:prstGeom prst="rect">
            <a:avLst/>
          </a:prstGeom>
        </p:spPr>
      </p:pic>
      <p:pic>
        <p:nvPicPr>
          <p:cNvPr id="73" name="Picture 72" descr="memchip.gif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368579" y="3279351"/>
            <a:ext cx="347913" cy="80660"/>
          </a:xfrm>
          <a:prstGeom prst="rect">
            <a:avLst/>
          </a:prstGeom>
        </p:spPr>
      </p:pic>
      <p:pic>
        <p:nvPicPr>
          <p:cNvPr id="74" name="Picture 73" descr="memchip.gif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770743" y="3279351"/>
            <a:ext cx="347913" cy="80660"/>
          </a:xfrm>
          <a:prstGeom prst="rect">
            <a:avLst/>
          </a:prstGeom>
        </p:spPr>
      </p:pic>
      <p:pic>
        <p:nvPicPr>
          <p:cNvPr id="75" name="Picture 5" descr="C:\Users\Andreas Haeberlen\AppData\Local\Microsoft\Windows\Temporary Internet Files\Content.IE5\GF4GBTMY\MC900434902[1]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 flipH="1">
            <a:off x="6226774" y="3243791"/>
            <a:ext cx="395580" cy="395579"/>
          </a:xfrm>
          <a:prstGeom prst="rect">
            <a:avLst/>
          </a:prstGeom>
          <a:noFill/>
        </p:spPr>
      </p:pic>
      <p:sp>
        <p:nvSpPr>
          <p:cNvPr id="76" name="TextBox 75"/>
          <p:cNvSpPr txBox="1"/>
          <p:nvPr/>
        </p:nvSpPr>
        <p:spPr>
          <a:xfrm>
            <a:off x="6177385" y="2316219"/>
            <a:ext cx="4451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Bob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6086483" y="2964871"/>
            <a:ext cx="6528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Charlie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6121963" y="3587576"/>
            <a:ext cx="6078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Daniel</a:t>
            </a:r>
          </a:p>
        </p:txBody>
      </p:sp>
      <p:pic>
        <p:nvPicPr>
          <p:cNvPr id="79" name="Picture 3" descr="C:\Users\Andreas Haeberlen\AppData\Local\Microsoft\Windows\Temporary Internet Files\Content.IE5\XC8QYFDJ\MC900433867[1]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162985" y="3308655"/>
            <a:ext cx="214055" cy="214055"/>
          </a:xfrm>
          <a:prstGeom prst="rect">
            <a:avLst/>
          </a:prstGeom>
          <a:noFill/>
        </p:spPr>
      </p:pic>
      <p:grpSp>
        <p:nvGrpSpPr>
          <p:cNvPr id="80" name="Group 79"/>
          <p:cNvGrpSpPr/>
          <p:nvPr/>
        </p:nvGrpSpPr>
        <p:grpSpPr>
          <a:xfrm>
            <a:off x="5416291" y="3305297"/>
            <a:ext cx="239670" cy="256334"/>
            <a:chOff x="7880640" y="2662067"/>
            <a:chExt cx="520411" cy="556594"/>
          </a:xfrm>
        </p:grpSpPr>
        <p:pic>
          <p:nvPicPr>
            <p:cNvPr id="81" name="Picture 80" descr="memchip.gif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890165" y="2662067"/>
              <a:ext cx="510886" cy="118444"/>
            </a:xfrm>
            <a:prstGeom prst="rect">
              <a:avLst/>
            </a:prstGeom>
          </p:spPr>
        </p:pic>
        <p:pic>
          <p:nvPicPr>
            <p:cNvPr id="82" name="Picture 81" descr="memchip.gif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880640" y="2814467"/>
              <a:ext cx="510886" cy="118444"/>
            </a:xfrm>
            <a:prstGeom prst="rect">
              <a:avLst/>
            </a:prstGeom>
          </p:spPr>
        </p:pic>
        <p:pic>
          <p:nvPicPr>
            <p:cNvPr id="83" name="Picture 82" descr="memchip.gif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890165" y="2957342"/>
              <a:ext cx="510886" cy="118444"/>
            </a:xfrm>
            <a:prstGeom prst="rect">
              <a:avLst/>
            </a:prstGeom>
          </p:spPr>
        </p:pic>
        <p:pic>
          <p:nvPicPr>
            <p:cNvPr id="84" name="Picture 83" descr="memchip.gif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890165" y="3100217"/>
              <a:ext cx="510886" cy="118444"/>
            </a:xfrm>
            <a:prstGeom prst="rect">
              <a:avLst/>
            </a:prstGeom>
          </p:spPr>
        </p:pic>
      </p:grpSp>
      <p:pic>
        <p:nvPicPr>
          <p:cNvPr id="85" name="Picture 84" descr="MCj04316160000[1]"/>
          <p:cNvPicPr>
            <a:picLocks noChangeAspect="1" noChangeArrowheads="1"/>
          </p:cNvPicPr>
          <p:nvPr/>
        </p:nvPicPr>
        <p:blipFill>
          <a:blip r:embed="rId2" cstate="print">
            <a:lum bright="53000" contrast="-73000"/>
          </a:blip>
          <a:srcRect/>
          <a:stretch>
            <a:fillRect/>
          </a:stretch>
        </p:blipFill>
        <p:spPr bwMode="auto">
          <a:xfrm>
            <a:off x="5418221" y="2580003"/>
            <a:ext cx="717742" cy="7178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6" name="TextBox 85"/>
          <p:cNvSpPr txBox="1"/>
          <p:nvPr/>
        </p:nvSpPr>
        <p:spPr>
          <a:xfrm>
            <a:off x="3070132" y="3399467"/>
            <a:ext cx="13406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Physical machine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4863599" y="3645955"/>
            <a:ext cx="13083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Virtual machines</a:t>
            </a:r>
          </a:p>
        </p:txBody>
      </p:sp>
      <p:grpSp>
        <p:nvGrpSpPr>
          <p:cNvPr id="88" name="Group 87"/>
          <p:cNvGrpSpPr/>
          <p:nvPr/>
        </p:nvGrpSpPr>
        <p:grpSpPr>
          <a:xfrm>
            <a:off x="5539204" y="2763789"/>
            <a:ext cx="499008" cy="323789"/>
            <a:chOff x="7620000" y="1476375"/>
            <a:chExt cx="1114425" cy="723111"/>
          </a:xfrm>
        </p:grpSpPr>
        <p:pic>
          <p:nvPicPr>
            <p:cNvPr id="89" name="Picture 3" descr="C:\Users\Andreas Haeberlen\AppData\Local\Microsoft\Windows\Temporary Internet Files\Content.IE5\XC8QYFDJ\MC900433867[1]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7620000" y="1476375"/>
              <a:ext cx="533400" cy="533400"/>
            </a:xfrm>
            <a:prstGeom prst="rect">
              <a:avLst/>
            </a:prstGeom>
            <a:noFill/>
          </p:spPr>
        </p:pic>
        <p:pic>
          <p:nvPicPr>
            <p:cNvPr id="90" name="Picture 3" descr="C:\Users\Andreas Haeberlen\AppData\Local\Microsoft\Windows\Temporary Internet Files\Content.IE5\XC8QYFDJ\MC900433867[1]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8201025" y="1476375"/>
              <a:ext cx="533400" cy="533400"/>
            </a:xfrm>
            <a:prstGeom prst="rect">
              <a:avLst/>
            </a:prstGeom>
            <a:noFill/>
          </p:spPr>
        </p:pic>
        <p:pic>
          <p:nvPicPr>
            <p:cNvPr id="91" name="Picture 90" descr="memchip.gif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909215" y="2081042"/>
              <a:ext cx="510886" cy="118444"/>
            </a:xfrm>
            <a:prstGeom prst="rect">
              <a:avLst/>
            </a:prstGeom>
          </p:spPr>
        </p:pic>
      </p:grpSp>
      <p:pic>
        <p:nvPicPr>
          <p:cNvPr id="92" name="Picture 91" descr="MCj04316160000[1]"/>
          <p:cNvPicPr>
            <a:picLocks noChangeAspect="1" noChangeArrowheads="1"/>
          </p:cNvPicPr>
          <p:nvPr/>
        </p:nvPicPr>
        <p:blipFill>
          <a:blip r:embed="rId2" cstate="print">
            <a:lum bright="53000" contrast="-73000"/>
          </a:blip>
          <a:srcRect/>
          <a:stretch>
            <a:fillRect/>
          </a:stretch>
        </p:blipFill>
        <p:spPr bwMode="auto">
          <a:xfrm>
            <a:off x="5230112" y="2028649"/>
            <a:ext cx="501570" cy="501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93" name="Group 92"/>
          <p:cNvGrpSpPr/>
          <p:nvPr/>
        </p:nvGrpSpPr>
        <p:grpSpPr>
          <a:xfrm>
            <a:off x="5208390" y="2128110"/>
            <a:ext cx="537571" cy="252974"/>
            <a:chOff x="6858000" y="619125"/>
            <a:chExt cx="1133476" cy="533400"/>
          </a:xfrm>
        </p:grpSpPr>
        <p:pic>
          <p:nvPicPr>
            <p:cNvPr id="94" name="Picture 3" descr="C:\Users\Andreas Haeberlen\AppData\Local\Microsoft\Windows\Temporary Internet Files\Content.IE5\XC8QYFDJ\MC900433867[1]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6858000" y="619125"/>
              <a:ext cx="533400" cy="533400"/>
            </a:xfrm>
            <a:prstGeom prst="rect">
              <a:avLst/>
            </a:prstGeom>
            <a:noFill/>
          </p:spPr>
        </p:pic>
        <p:pic>
          <p:nvPicPr>
            <p:cNvPr id="95" name="Picture 94" descr="memchip.gif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480590" y="680867"/>
              <a:ext cx="510886" cy="118444"/>
            </a:xfrm>
            <a:prstGeom prst="rect">
              <a:avLst/>
            </a:prstGeom>
          </p:spPr>
        </p:pic>
        <p:pic>
          <p:nvPicPr>
            <p:cNvPr id="96" name="Picture 95" descr="memchip.gif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471065" y="833267"/>
              <a:ext cx="510886" cy="118444"/>
            </a:xfrm>
            <a:prstGeom prst="rect">
              <a:avLst/>
            </a:prstGeom>
          </p:spPr>
        </p:pic>
        <p:pic>
          <p:nvPicPr>
            <p:cNvPr id="97" name="Picture 96" descr="memchip.gif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480590" y="976142"/>
              <a:ext cx="510886" cy="118444"/>
            </a:xfrm>
            <a:prstGeom prst="rect">
              <a:avLst/>
            </a:prstGeom>
          </p:spPr>
        </p:pic>
      </p:grpSp>
      <p:sp>
        <p:nvSpPr>
          <p:cNvPr id="98" name="TextBox 97"/>
          <p:cNvSpPr txBox="1"/>
          <p:nvPr/>
        </p:nvSpPr>
        <p:spPr>
          <a:xfrm>
            <a:off x="4466375" y="2562707"/>
            <a:ext cx="623889" cy="338554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/>
              <a:t>VMM</a:t>
            </a:r>
          </a:p>
        </p:txBody>
      </p:sp>
      <p:cxnSp>
        <p:nvCxnSpPr>
          <p:cNvPr id="99" name="Straight Arrow Connector 98"/>
          <p:cNvCxnSpPr>
            <a:endCxn id="98" idx="1"/>
          </p:cNvCxnSpPr>
          <p:nvPr/>
        </p:nvCxnSpPr>
        <p:spPr bwMode="auto">
          <a:xfrm flipV="1">
            <a:off x="4157575" y="2731984"/>
            <a:ext cx="308800" cy="122618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00" name="Straight Arrow Connector 99"/>
          <p:cNvCxnSpPr/>
          <p:nvPr/>
        </p:nvCxnSpPr>
        <p:spPr bwMode="auto">
          <a:xfrm flipV="1">
            <a:off x="5104606" y="2452436"/>
            <a:ext cx="285407" cy="27892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01" name="Straight Arrow Connector 100"/>
          <p:cNvCxnSpPr>
            <a:stCxn id="98" idx="3"/>
          </p:cNvCxnSpPr>
          <p:nvPr/>
        </p:nvCxnSpPr>
        <p:spPr bwMode="auto">
          <a:xfrm>
            <a:off x="5090264" y="2731984"/>
            <a:ext cx="422993" cy="135589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02" name="Straight Arrow Connector 101"/>
          <p:cNvCxnSpPr>
            <a:endCxn id="57" idx="0"/>
          </p:cNvCxnSpPr>
          <p:nvPr/>
        </p:nvCxnSpPr>
        <p:spPr bwMode="auto">
          <a:xfrm rot="16200000" flipH="1">
            <a:off x="5082944" y="2895644"/>
            <a:ext cx="364329" cy="310452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04" name="TextBox 103"/>
          <p:cNvSpPr txBox="1"/>
          <p:nvPr/>
        </p:nvSpPr>
        <p:spPr>
          <a:xfrm>
            <a:off x="6151108" y="1777838"/>
            <a:ext cx="4717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Emil</a:t>
            </a:r>
          </a:p>
        </p:txBody>
      </p:sp>
      <p:grpSp>
        <p:nvGrpSpPr>
          <p:cNvPr id="105" name="Group 104"/>
          <p:cNvGrpSpPr/>
          <p:nvPr/>
        </p:nvGrpSpPr>
        <p:grpSpPr>
          <a:xfrm>
            <a:off x="5547951" y="1282700"/>
            <a:ext cx="717742" cy="717821"/>
            <a:chOff x="5604021" y="758824"/>
            <a:chExt cx="1053954" cy="1054070"/>
          </a:xfrm>
        </p:grpSpPr>
        <p:pic>
          <p:nvPicPr>
            <p:cNvPr id="106" name="Picture 105" descr="MCj04316160000[1]"/>
            <p:cNvPicPr>
              <a:picLocks noChangeAspect="1" noChangeArrowheads="1"/>
            </p:cNvPicPr>
            <p:nvPr/>
          </p:nvPicPr>
          <p:blipFill>
            <a:blip r:embed="rId2" cstate="print">
              <a:lum bright="53000" contrast="-73000"/>
            </a:blip>
            <a:srcRect/>
            <a:stretch>
              <a:fillRect/>
            </a:stretch>
          </p:blipFill>
          <p:spPr bwMode="auto">
            <a:xfrm>
              <a:off x="5604021" y="758824"/>
              <a:ext cx="1053954" cy="105407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7" name="Picture 3" descr="C:\Users\Andreas Haeberlen\AppData\Local\Microsoft\Windows\Temporary Internet Files\Content.IE5\XC8QYFDJ\MC900433867[1]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5743574" y="847725"/>
              <a:ext cx="371475" cy="371475"/>
            </a:xfrm>
            <a:prstGeom prst="rect">
              <a:avLst/>
            </a:prstGeom>
            <a:noFill/>
          </p:spPr>
        </p:pic>
        <p:pic>
          <p:nvPicPr>
            <p:cNvPr id="108" name="Picture 107" descr="memchip.gif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158113" y="1328874"/>
              <a:ext cx="355796" cy="82488"/>
            </a:xfrm>
            <a:prstGeom prst="rect">
              <a:avLst/>
            </a:prstGeom>
          </p:spPr>
        </p:pic>
        <p:pic>
          <p:nvPicPr>
            <p:cNvPr id="109" name="Picture 108" descr="memchip.gif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741905" y="1463585"/>
              <a:ext cx="355796" cy="82488"/>
            </a:xfrm>
            <a:prstGeom prst="rect">
              <a:avLst/>
            </a:prstGeom>
          </p:spPr>
        </p:pic>
        <p:pic>
          <p:nvPicPr>
            <p:cNvPr id="110" name="Picture 109" descr="memchip.gif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739013" y="1334487"/>
              <a:ext cx="355796" cy="82488"/>
            </a:xfrm>
            <a:prstGeom prst="rect">
              <a:avLst/>
            </a:prstGeom>
          </p:spPr>
        </p:pic>
        <p:pic>
          <p:nvPicPr>
            <p:cNvPr id="111" name="Picture 110" descr="memchip.gif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167638" y="1452699"/>
              <a:ext cx="355796" cy="82488"/>
            </a:xfrm>
            <a:prstGeom prst="rect">
              <a:avLst/>
            </a:prstGeom>
          </p:spPr>
        </p:pic>
        <p:pic>
          <p:nvPicPr>
            <p:cNvPr id="112" name="Picture 3" descr="C:\Users\Andreas Haeberlen\AppData\Local\Microsoft\Windows\Temporary Internet Files\Content.IE5\XC8QYFDJ\MC900433867[1]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6153149" y="847725"/>
              <a:ext cx="371475" cy="371475"/>
            </a:xfrm>
            <a:prstGeom prst="rect">
              <a:avLst/>
            </a:prstGeom>
            <a:noFill/>
          </p:spPr>
        </p:pic>
      </p:grpSp>
      <p:sp>
        <p:nvSpPr>
          <p:cNvPr id="113" name="Freeform 112"/>
          <p:cNvSpPr/>
          <p:nvPr/>
        </p:nvSpPr>
        <p:spPr bwMode="auto">
          <a:xfrm>
            <a:off x="4948930" y="1641621"/>
            <a:ext cx="700544" cy="921085"/>
          </a:xfrm>
          <a:custGeom>
            <a:avLst/>
            <a:gdLst>
              <a:gd name="connsiteX0" fmla="*/ 0 w 1028700"/>
              <a:gd name="connsiteY0" fmla="*/ 1352550 h 1352550"/>
              <a:gd name="connsiteX1" fmla="*/ 152400 w 1028700"/>
              <a:gd name="connsiteY1" fmla="*/ 371475 h 1352550"/>
              <a:gd name="connsiteX2" fmla="*/ 1028700 w 1028700"/>
              <a:gd name="connsiteY2" fmla="*/ 0 h 1352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28700" h="1352550">
                <a:moveTo>
                  <a:pt x="0" y="1352550"/>
                </a:moveTo>
                <a:lnTo>
                  <a:pt x="152400" y="371475"/>
                </a:lnTo>
                <a:lnTo>
                  <a:pt x="1028700" y="0"/>
                </a:ln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8" name="Group 117"/>
          <p:cNvGrpSpPr/>
          <p:nvPr/>
        </p:nvGrpSpPr>
        <p:grpSpPr>
          <a:xfrm>
            <a:off x="6249521" y="1416423"/>
            <a:ext cx="278420" cy="384828"/>
            <a:chOff x="7110132" y="1692087"/>
            <a:chExt cx="552449" cy="763588"/>
          </a:xfrm>
        </p:grpSpPr>
        <p:pic>
          <p:nvPicPr>
            <p:cNvPr id="116" name="Picture 3" descr="C:\Users\Andreas Haeberlen\AppData\Local\Microsoft\Windows\Temporary Internet Files\Content.IE5\4ZIVVKYE\MC900216538[1].wmf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7264275" y="1692087"/>
              <a:ext cx="359522" cy="312725"/>
            </a:xfrm>
            <a:prstGeom prst="rect">
              <a:avLst/>
            </a:prstGeom>
            <a:noFill/>
          </p:spPr>
        </p:pic>
        <p:pic>
          <p:nvPicPr>
            <p:cNvPr id="117" name="Picture 19" descr="greenguy"/>
            <p:cNvPicPr>
              <a:picLocks noChangeAspect="1" noChangeArrowheads="1"/>
            </p:cNvPicPr>
            <p:nvPr/>
          </p:nvPicPr>
          <p:blipFill>
            <a:blip r:embed="rId5" cstate="print">
              <a:lum bright="14000" contrast="-10000"/>
            </a:blip>
            <a:srcRect/>
            <a:stretch>
              <a:fillRect/>
            </a:stretch>
          </p:blipFill>
          <p:spPr bwMode="auto">
            <a:xfrm flipH="1">
              <a:off x="7110132" y="1903226"/>
              <a:ext cx="552449" cy="5524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3148" y="329900"/>
            <a:ext cx="6589199" cy="1280890"/>
          </a:xfrm>
        </p:spPr>
        <p:txBody>
          <a:bodyPr/>
          <a:lstStyle/>
          <a:p>
            <a:r>
              <a:rPr lang="en-US"/>
              <a:t>Recap: Virtualization in the cloud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0600" y="1543050"/>
            <a:ext cx="7772400" cy="4648200"/>
          </a:xfrm>
        </p:spPr>
        <p:txBody>
          <a:bodyPr>
            <a:normAutofit/>
          </a:bodyPr>
          <a:lstStyle/>
          <a:p>
            <a:r>
              <a:rPr lang="en-US"/>
              <a:t>Gives cloud provider a lot of flexibility</a:t>
            </a:r>
          </a:p>
          <a:p>
            <a:pPr lvl="1"/>
            <a:r>
              <a:rPr lang="en-US"/>
              <a:t>Can produce VMs with different capabilities</a:t>
            </a:r>
          </a:p>
          <a:p>
            <a:pPr lvl="1"/>
            <a:r>
              <a:rPr lang="en-US"/>
              <a:t>Can migrate VMs if necessary (e.g., for maintenance)</a:t>
            </a:r>
          </a:p>
          <a:p>
            <a:pPr lvl="1"/>
            <a:r>
              <a:rPr lang="en-US"/>
              <a:t>Can increase load by overcommitting resources</a:t>
            </a:r>
            <a:endParaRPr lang="en-US" sz="1000"/>
          </a:p>
          <a:p>
            <a:r>
              <a:rPr lang="en-US"/>
              <a:t>Provides security and isolation</a:t>
            </a:r>
          </a:p>
          <a:p>
            <a:pPr lvl="1"/>
            <a:r>
              <a:rPr lang="en-US"/>
              <a:t>Programs in one VM cannot influence programs in another</a:t>
            </a:r>
            <a:endParaRPr lang="en-US" sz="1000"/>
          </a:p>
          <a:p>
            <a:r>
              <a:rPr lang="en-US"/>
              <a:t>Convenient for users</a:t>
            </a:r>
          </a:p>
          <a:p>
            <a:pPr lvl="1"/>
            <a:r>
              <a:rPr lang="en-US"/>
              <a:t>Complete control over the virtual 'hardware' (can install own operating system own applications, ...)</a:t>
            </a:r>
            <a:endParaRPr lang="en-US" sz="1000"/>
          </a:p>
          <a:p>
            <a:r>
              <a:rPr lang="en-US"/>
              <a:t>But: Performance may be hard to predict</a:t>
            </a:r>
          </a:p>
          <a:p>
            <a:pPr lvl="1"/>
            <a:r>
              <a:rPr lang="en-US"/>
              <a:t>Load changes in other VMs on the same physical machine may affect the performance seen by the customer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F590D-1EE3-4679-BAB2-47D8C4772F51}" type="slidenum">
              <a:rPr lang="en-GB" smtClean="0"/>
              <a:pPr/>
              <a:t>57</a:t>
            </a:fld>
            <a:endParaRPr lang="en-GB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Plan for today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0599" y="1658938"/>
            <a:ext cx="7858125" cy="4532312"/>
          </a:xfrm>
        </p:spPr>
        <p:txBody>
          <a:bodyPr/>
          <a:lstStyle/>
          <a:p>
            <a:r>
              <a:rPr lang="en-US"/>
              <a:t>Computing at scale</a:t>
            </a:r>
          </a:p>
          <a:p>
            <a:pPr lvl="1"/>
            <a:r>
              <a:rPr lang="en-US"/>
              <a:t>The need for scalability; scale of current services</a:t>
            </a:r>
          </a:p>
          <a:p>
            <a:pPr lvl="1"/>
            <a:r>
              <a:rPr lang="en-US"/>
              <a:t>Scaling up: From PCs to data centers</a:t>
            </a:r>
          </a:p>
          <a:p>
            <a:pPr lvl="1"/>
            <a:r>
              <a:rPr lang="en-US"/>
              <a:t>Problems with 'classical' scaling techniques </a:t>
            </a:r>
            <a:br>
              <a:rPr lang="en-US"/>
            </a:br>
            <a:endParaRPr lang="en-US"/>
          </a:p>
          <a:p>
            <a:r>
              <a:rPr lang="en-US"/>
              <a:t>Utility computing and cloud computing</a:t>
            </a:r>
          </a:p>
          <a:p>
            <a:pPr lvl="1"/>
            <a:r>
              <a:rPr lang="en-US"/>
              <a:t>What are utility computing and cloud computing?</a:t>
            </a:r>
          </a:p>
          <a:p>
            <a:pPr lvl="1"/>
            <a:r>
              <a:rPr lang="en-US"/>
              <a:t>What kinds of clouds exist today?</a:t>
            </a:r>
          </a:p>
          <a:p>
            <a:pPr lvl="1"/>
            <a:r>
              <a:rPr lang="en-US"/>
              <a:t>What kinds of applications run on the cloud?</a:t>
            </a:r>
          </a:p>
          <a:p>
            <a:pPr lvl="1"/>
            <a:r>
              <a:rPr lang="en-US"/>
              <a:t>Virtualization: How clouds work 'under the hood'</a:t>
            </a:r>
          </a:p>
          <a:p>
            <a:pPr lvl="1"/>
            <a:r>
              <a:rPr lang="en-US">
                <a:solidFill>
                  <a:srgbClr val="FF9900"/>
                </a:solidFill>
              </a:rPr>
              <a:t>Some cloud computing challenges</a:t>
            </a:r>
          </a:p>
          <a:p>
            <a:pPr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F590D-1EE3-4679-BAB2-47D8C4772F51}" type="slidenum">
              <a:rPr lang="en-GB" smtClean="0"/>
              <a:pPr/>
              <a:t>58</a:t>
            </a:fld>
            <a:endParaRPr lang="en-GB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10 obstacles and opportunities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0077" y="1744676"/>
            <a:ext cx="5259059" cy="4532312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en-US" dirty="0"/>
              <a:t>Availability</a:t>
            </a:r>
          </a:p>
          <a:p>
            <a:pPr lvl="1"/>
            <a:r>
              <a:rPr lang="en-US" dirty="0"/>
              <a:t>What happens to my business if</a:t>
            </a:r>
            <a:br>
              <a:rPr lang="en-US" dirty="0"/>
            </a:br>
            <a:r>
              <a:rPr lang="en-US" dirty="0"/>
              <a:t>there is an outage in the cloud?</a:t>
            </a:r>
            <a:br>
              <a:rPr lang="en-US" dirty="0"/>
            </a:br>
            <a:endParaRPr lang="en-US" dirty="0"/>
          </a:p>
          <a:p>
            <a:pPr>
              <a:buFont typeface="+mj-lt"/>
              <a:buAutoNum type="arabicPeriod"/>
            </a:pPr>
            <a:r>
              <a:rPr lang="en-US" dirty="0"/>
              <a:t>Data lock-in</a:t>
            </a:r>
          </a:p>
          <a:p>
            <a:pPr lvl="1"/>
            <a:r>
              <a:rPr lang="en-US" dirty="0"/>
              <a:t>How do I move my data from</a:t>
            </a:r>
            <a:br>
              <a:rPr lang="en-US" dirty="0"/>
            </a:br>
            <a:r>
              <a:rPr lang="en-US" dirty="0"/>
              <a:t>one cloud to another?</a:t>
            </a:r>
            <a:br>
              <a:rPr lang="en-US" dirty="0"/>
            </a:br>
            <a:endParaRPr lang="en-US" dirty="0"/>
          </a:p>
          <a:p>
            <a:pPr>
              <a:buFont typeface="+mj-lt"/>
              <a:buAutoNum type="arabicPeriod"/>
            </a:pPr>
            <a:r>
              <a:rPr lang="en-US" dirty="0"/>
              <a:t>Data confidentiality and auditability</a:t>
            </a:r>
          </a:p>
          <a:p>
            <a:pPr lvl="1"/>
            <a:r>
              <a:rPr lang="en-US" dirty="0"/>
              <a:t>How do I make sure that the cloud doesn't leak my confidential data? </a:t>
            </a:r>
          </a:p>
          <a:p>
            <a:pPr lvl="1"/>
            <a:r>
              <a:rPr lang="en-US" dirty="0"/>
              <a:t>Can I comply with regulations like HIPAA and Sarbanes/Oxley?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F590D-1EE3-4679-BAB2-47D8C4772F51}" type="slidenum">
              <a:rPr lang="en-GB" smtClean="0"/>
              <a:pPr/>
              <a:t>59</a:t>
            </a:fld>
            <a:endParaRPr lang="en-GB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080067"/>
              </p:ext>
            </p:extLst>
          </p:nvPr>
        </p:nvGraphicFramePr>
        <p:xfrm>
          <a:off x="5493957" y="1905000"/>
          <a:ext cx="3533539" cy="243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91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396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847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36855">
                <a:tc>
                  <a:txBody>
                    <a:bodyPr/>
                    <a:lstStyle/>
                    <a:p>
                      <a:r>
                        <a:rPr lang="en-US" sz="1400"/>
                        <a:t>Service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Duration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Date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6855">
                <a:tc>
                  <a:txBody>
                    <a:bodyPr/>
                    <a:lstStyle/>
                    <a:p>
                      <a:r>
                        <a:rPr lang="en-US" sz="1400"/>
                        <a:t>S3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6-8 hrs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7/20/08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6855">
                <a:tc>
                  <a:txBody>
                    <a:bodyPr/>
                    <a:lstStyle/>
                    <a:p>
                      <a:r>
                        <a:rPr lang="en-US" sz="1400"/>
                        <a:t>AppEngine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5 hrs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6/17/08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6855">
                <a:tc>
                  <a:txBody>
                    <a:bodyPr/>
                    <a:lstStyle/>
                    <a:p>
                      <a:r>
                        <a:rPr lang="en-US" sz="1400"/>
                        <a:t>Gmail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1.5</a:t>
                      </a:r>
                      <a:r>
                        <a:rPr lang="en-US" sz="1400" baseline="0"/>
                        <a:t> hrs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8/11/08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6855">
                <a:tc>
                  <a:txBody>
                    <a:bodyPr/>
                    <a:lstStyle/>
                    <a:p>
                      <a:r>
                        <a:rPr lang="en-US" sz="1400" dirty="0"/>
                        <a:t>Azure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22 hrs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3/13/09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6855">
                <a:tc>
                  <a:txBody>
                    <a:bodyPr/>
                    <a:lstStyle/>
                    <a:p>
                      <a:r>
                        <a:rPr lang="en-US" sz="1400"/>
                        <a:t>Intuit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36 hrs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6/16/10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6855">
                <a:tc>
                  <a:txBody>
                    <a:bodyPr/>
                    <a:lstStyle/>
                    <a:p>
                      <a:r>
                        <a:rPr lang="en-US" sz="1400"/>
                        <a:t>EBS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&gt;3 days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4/21/11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6855">
                <a:tc>
                  <a:txBody>
                    <a:bodyPr/>
                    <a:lstStyle/>
                    <a:p>
                      <a:r>
                        <a:rPr lang="en-US" sz="1400"/>
                        <a:t>ECC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~2</a:t>
                      </a:r>
                      <a:r>
                        <a:rPr lang="en-US" sz="1400" baseline="0"/>
                        <a:t> hrs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6/30/12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6402950" y="4469741"/>
            <a:ext cx="18423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Some cloud outages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should I care?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0600" y="1428751"/>
            <a:ext cx="7772400" cy="5133974"/>
          </a:xfrm>
        </p:spPr>
        <p:txBody>
          <a:bodyPr>
            <a:normAutofit/>
          </a:bodyPr>
          <a:lstStyle/>
          <a:p>
            <a:r>
              <a:rPr lang="en-US" sz="2400"/>
              <a:t>Suppose you want to build the next Google</a:t>
            </a:r>
          </a:p>
          <a:p>
            <a:r>
              <a:rPr lang="en-US" sz="2400"/>
              <a:t>How do you...</a:t>
            </a:r>
          </a:p>
          <a:p>
            <a:pPr lvl="1"/>
            <a:r>
              <a:rPr lang="en-US"/>
              <a:t>... </a:t>
            </a:r>
            <a:r>
              <a:rPr lang="en-US" sz="1800"/>
              <a:t>download and store billions of web pages and images?</a:t>
            </a:r>
          </a:p>
          <a:p>
            <a:pPr lvl="1"/>
            <a:r>
              <a:rPr lang="en-US" sz="1800"/>
              <a:t>... quickly find the pages that contain a given set of terms?</a:t>
            </a:r>
          </a:p>
          <a:p>
            <a:pPr lvl="1"/>
            <a:r>
              <a:rPr lang="en-US" sz="1800"/>
              <a:t>... find the pages that are most relevant to a given search?</a:t>
            </a:r>
          </a:p>
          <a:p>
            <a:pPr lvl="1"/>
            <a:r>
              <a:rPr lang="en-US" sz="1800"/>
              <a:t>... answer 1.2 billion queries of this type </a:t>
            </a:r>
            <a:r>
              <a:rPr lang="en-US" sz="1800" u="sng"/>
              <a:t>every day</a:t>
            </a:r>
            <a:r>
              <a:rPr lang="en-US" sz="1800"/>
              <a:t>?</a:t>
            </a:r>
          </a:p>
          <a:p>
            <a:pPr lvl="1"/>
            <a:endParaRPr lang="en-US" sz="1600"/>
          </a:p>
          <a:p>
            <a:r>
              <a:rPr lang="en-US" sz="2400"/>
              <a:t>Suppose you want to build the next Facebook</a:t>
            </a:r>
          </a:p>
          <a:p>
            <a:r>
              <a:rPr lang="en-US" sz="2400"/>
              <a:t>How do you...</a:t>
            </a:r>
          </a:p>
          <a:p>
            <a:pPr lvl="1"/>
            <a:r>
              <a:rPr lang="en-US" sz="1800"/>
              <a:t>... store the profiles of over 500 million users?</a:t>
            </a:r>
          </a:p>
          <a:p>
            <a:pPr lvl="1"/>
            <a:r>
              <a:rPr lang="en-US" sz="1800"/>
              <a:t>... avoid losing any of them?</a:t>
            </a:r>
          </a:p>
          <a:p>
            <a:pPr lvl="1"/>
            <a:r>
              <a:rPr lang="en-US" sz="1800"/>
              <a:t>... find out which users might want to be friends?</a:t>
            </a:r>
          </a:p>
          <a:p>
            <a:pPr lvl="1"/>
            <a:endParaRPr lang="en-US" sz="1800"/>
          </a:p>
          <a:p>
            <a:r>
              <a:rPr lang="en-US" sz="2400"/>
              <a:t>Stay tuned!</a:t>
            </a:r>
          </a:p>
          <a:p>
            <a:pPr lvl="1"/>
            <a:endParaRPr lang="en-US" sz="1800"/>
          </a:p>
          <a:p>
            <a:endParaRPr lang="en-US" sz="18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F590D-1EE3-4679-BAB2-47D8C4772F51}" type="slidenum">
              <a:rPr lang="en-GB" smtClean="0"/>
              <a:pPr/>
              <a:t>6</a:t>
            </a:fld>
            <a:endParaRPr lang="en-GB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10 obstacles and opportunities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0600" y="1658937"/>
            <a:ext cx="7772400" cy="4751387"/>
          </a:xfrm>
        </p:spPr>
        <p:txBody>
          <a:bodyPr/>
          <a:lstStyle/>
          <a:p>
            <a:pPr>
              <a:buFont typeface="+mj-lt"/>
              <a:buAutoNum type="arabicPeriod" startAt="4"/>
            </a:pPr>
            <a:r>
              <a:rPr lang="en-US"/>
              <a:t>Data transfer bottlenecks</a:t>
            </a:r>
          </a:p>
          <a:p>
            <a:pPr lvl="1"/>
            <a:r>
              <a:rPr lang="en-US"/>
              <a:t>How do I copy large amounts of </a:t>
            </a:r>
            <a:br>
              <a:rPr lang="en-US"/>
            </a:br>
            <a:r>
              <a:rPr lang="en-US"/>
              <a:t>data from/to the cloud?</a:t>
            </a:r>
          </a:p>
          <a:p>
            <a:pPr lvl="1"/>
            <a:r>
              <a:rPr lang="en-US"/>
              <a:t>Example: 10 TB from UC Berkeley</a:t>
            </a:r>
            <a:br>
              <a:rPr lang="en-US"/>
            </a:br>
            <a:r>
              <a:rPr lang="en-US"/>
              <a:t>to Amazon in Seattle, WA</a:t>
            </a:r>
          </a:p>
          <a:p>
            <a:pPr lvl="1"/>
            <a:r>
              <a:rPr lang="en-US"/>
              <a:t>Motivated Import/Export </a:t>
            </a:r>
            <a:br>
              <a:rPr lang="en-US"/>
            </a:br>
            <a:r>
              <a:rPr lang="en-US"/>
              <a:t>feature on AWS</a:t>
            </a:r>
          </a:p>
          <a:p>
            <a:pPr lvl="1">
              <a:buFont typeface="+mj-lt"/>
              <a:buAutoNum type="arabicPeriod"/>
            </a:pPr>
            <a:endParaRPr lang="en-US"/>
          </a:p>
          <a:p>
            <a:pPr>
              <a:buFont typeface="+mj-lt"/>
              <a:buAutoNum type="arabicPeriod" startAt="4"/>
            </a:pPr>
            <a:r>
              <a:rPr lang="en-US"/>
              <a:t>Performance unpredictability</a:t>
            </a:r>
          </a:p>
          <a:p>
            <a:pPr lvl="1"/>
            <a:r>
              <a:rPr lang="en-US"/>
              <a:t>Example: VMs sharing the same</a:t>
            </a:r>
            <a:br>
              <a:rPr lang="en-US"/>
            </a:br>
            <a:r>
              <a:rPr lang="en-US"/>
              <a:t>disk </a:t>
            </a:r>
            <a:r>
              <a:rPr lang="en-US">
                <a:sym typeface="Symbol"/>
              </a:rPr>
              <a:t> I/O interference</a:t>
            </a:r>
          </a:p>
          <a:p>
            <a:pPr lvl="1"/>
            <a:r>
              <a:rPr lang="en-US">
                <a:sym typeface="Symbol"/>
              </a:rPr>
              <a:t>Example: HPC tasks that require</a:t>
            </a:r>
            <a:br>
              <a:rPr lang="en-US">
                <a:sym typeface="Symbol"/>
              </a:rPr>
            </a:br>
            <a:r>
              <a:rPr lang="en-US">
                <a:sym typeface="Symbol"/>
              </a:rPr>
              <a:t>coordinated scheduling</a:t>
            </a:r>
            <a:endParaRPr lang="en-US"/>
          </a:p>
          <a:p>
            <a:pPr marL="514350" indent="-51435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F590D-1EE3-4679-BAB2-47D8C4772F51}" type="slidenum">
              <a:rPr lang="en-GB" smtClean="0"/>
              <a:pPr/>
              <a:t>60</a:t>
            </a:fld>
            <a:endParaRPr lang="en-GB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2027763"/>
              </p:ext>
            </p:extLst>
          </p:nvPr>
        </p:nvGraphicFramePr>
        <p:xfrm>
          <a:off x="5237018" y="1778000"/>
          <a:ext cx="3659331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84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709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36855">
                <a:tc>
                  <a:txBody>
                    <a:bodyPr/>
                    <a:lstStyle/>
                    <a:p>
                      <a:r>
                        <a:rPr lang="en-US" sz="1400"/>
                        <a:t>Method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Time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6855">
                <a:tc>
                  <a:txBody>
                    <a:bodyPr/>
                    <a:lstStyle/>
                    <a:p>
                      <a:r>
                        <a:rPr lang="en-US" sz="1400" dirty="0"/>
                        <a:t>Internet (20Mbps)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6855">
                <a:tc>
                  <a:txBody>
                    <a:bodyPr/>
                    <a:lstStyle/>
                    <a:p>
                      <a:r>
                        <a:rPr lang="en-US" sz="1400"/>
                        <a:t>FedEx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5759131" y="2745145"/>
            <a:ext cx="25058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Time to transfer 10TB [AF10]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2267363"/>
              </p:ext>
            </p:extLst>
          </p:nvPr>
        </p:nvGraphicFramePr>
        <p:xfrm>
          <a:off x="5237018" y="3586442"/>
          <a:ext cx="3770955" cy="1341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77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48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782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36855">
                <a:tc>
                  <a:txBody>
                    <a:bodyPr/>
                    <a:lstStyle/>
                    <a:p>
                      <a:r>
                        <a:rPr lang="en-US" sz="1400"/>
                        <a:t>Primitive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Mean perf.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Std dev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6855">
                <a:tc>
                  <a:txBody>
                    <a:bodyPr/>
                    <a:lstStyle/>
                    <a:p>
                      <a:r>
                        <a:rPr lang="en-US" sz="1400" dirty="0"/>
                        <a:t>Memory bandwidth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1.3GB/s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0.05GB/s (4%)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6855">
                <a:tc>
                  <a:txBody>
                    <a:bodyPr/>
                    <a:lstStyle/>
                    <a:p>
                      <a:r>
                        <a:rPr lang="en-US" sz="1400"/>
                        <a:t>Disk </a:t>
                      </a:r>
                      <a:br>
                        <a:rPr lang="en-US" sz="1400"/>
                      </a:br>
                      <a:r>
                        <a:rPr lang="en-US" sz="1400"/>
                        <a:t>bandwidth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55MB/s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9MB/s</a:t>
                      </a:r>
                      <a:r>
                        <a:rPr lang="en-US" sz="1400" baseline="0" dirty="0"/>
                        <a:t> (</a:t>
                      </a:r>
                      <a:r>
                        <a:rPr lang="en-US" sz="1400" dirty="0"/>
                        <a:t>16%)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5759131" y="5011500"/>
            <a:ext cx="27933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Performance of 75 EC2 instances</a:t>
            </a:r>
            <a:br>
              <a:rPr lang="en-US" sz="1400" dirty="0"/>
            </a:br>
            <a:r>
              <a:rPr lang="en-US" sz="1400" dirty="0"/>
              <a:t>in benchmarks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635595" y="2088778"/>
            <a:ext cx="7990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45 days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643877" y="2384614"/>
            <a:ext cx="621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1 day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11" grpId="0"/>
      <p:bldP spid="12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10 obstacles and opportunities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eriod" startAt="6"/>
            </a:pPr>
            <a:r>
              <a:rPr lang="en-US"/>
              <a:t>Scalable storage</a:t>
            </a:r>
          </a:p>
          <a:p>
            <a:pPr marL="914400" lvl="1"/>
            <a:r>
              <a:rPr lang="en-US"/>
              <a:t>Cloud model (short-term usage, no up-front cost, infinite capacity on demand) does not fit persistent storage well</a:t>
            </a:r>
          </a:p>
          <a:p>
            <a:pPr>
              <a:buFont typeface="+mj-lt"/>
              <a:buAutoNum type="arabicPeriod" startAt="6"/>
            </a:pPr>
            <a:r>
              <a:rPr lang="en-US"/>
              <a:t>Bugs in large distributed systems</a:t>
            </a:r>
          </a:p>
          <a:p>
            <a:pPr marL="914400" lvl="1"/>
            <a:r>
              <a:rPr lang="en-US"/>
              <a:t>Many errors cannot be reproduced in smaller configs</a:t>
            </a:r>
          </a:p>
          <a:p>
            <a:pPr>
              <a:buFont typeface="+mj-lt"/>
              <a:buAutoNum type="arabicPeriod" startAt="6"/>
            </a:pPr>
            <a:r>
              <a:rPr lang="en-US"/>
              <a:t>Scaling quickly</a:t>
            </a:r>
          </a:p>
          <a:p>
            <a:pPr marL="914400" lvl="1"/>
            <a:r>
              <a:rPr lang="en-US"/>
              <a:t>Problem: Boot time; idle power</a:t>
            </a:r>
          </a:p>
          <a:p>
            <a:pPr marL="914400" lvl="1"/>
            <a:r>
              <a:rPr lang="en-US"/>
              <a:t>Fine-grain accounting?</a:t>
            </a:r>
          </a:p>
          <a:p>
            <a:pPr marL="514350" indent="-51435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F590D-1EE3-4679-BAB2-47D8C4772F51}" type="slidenum">
              <a:rPr lang="en-GB" smtClean="0"/>
              <a:pPr/>
              <a:t>61</a:t>
            </a:fld>
            <a:endParaRPr lang="en-GB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10 obstacles and opportunities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9"/>
            </a:pPr>
            <a:r>
              <a:rPr lang="en-US"/>
              <a:t>Reputation fate sharing</a:t>
            </a:r>
          </a:p>
          <a:p>
            <a:pPr marL="914400" lvl="1"/>
            <a:r>
              <a:rPr lang="en-US"/>
              <a:t>One customer's bad behavior can affect the reputation of others using the same cloud</a:t>
            </a:r>
          </a:p>
          <a:p>
            <a:pPr marL="914400" lvl="1"/>
            <a:r>
              <a:rPr lang="en-US"/>
              <a:t>Example: Spam blacklisting, FBI raid after criminal activity</a:t>
            </a:r>
          </a:p>
          <a:p>
            <a:pPr>
              <a:buFont typeface="+mj-lt"/>
              <a:buAutoNum type="arabicPeriod" startAt="9"/>
            </a:pPr>
            <a:r>
              <a:rPr lang="en-US"/>
              <a:t>Software licensing</a:t>
            </a:r>
          </a:p>
          <a:p>
            <a:pPr marL="914400" lvl="1"/>
            <a:r>
              <a:rPr lang="en-US"/>
              <a:t>What if licenses are for specific computers?</a:t>
            </a:r>
          </a:p>
          <a:p>
            <a:pPr marL="1314450" lvl="2"/>
            <a:r>
              <a:rPr lang="en-US"/>
              <a:t>Example: Microsoft Windows</a:t>
            </a:r>
          </a:p>
          <a:p>
            <a:pPr marL="914400" lvl="1"/>
            <a:r>
              <a:rPr lang="en-US"/>
              <a:t>How to scale number of licenses up/down?</a:t>
            </a:r>
          </a:p>
          <a:p>
            <a:pPr marL="1314450" lvl="2"/>
            <a:r>
              <a:rPr lang="en-US"/>
              <a:t>Need pay-as-you-go model as well</a:t>
            </a:r>
          </a:p>
          <a:p>
            <a:pPr marL="514350" indent="-514350">
              <a:buFont typeface="+mj-lt"/>
              <a:buAutoNum type="arabicPeriod" startAt="9"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F590D-1EE3-4679-BAB2-47D8C4772F51}" type="slidenum">
              <a:rPr lang="en-GB" smtClean="0"/>
              <a:pPr/>
              <a:t>62</a:t>
            </a:fld>
            <a:endParaRPr lang="en-GB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Plan for today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0599" y="1658938"/>
            <a:ext cx="7858125" cy="4532312"/>
          </a:xfrm>
        </p:spPr>
        <p:txBody>
          <a:bodyPr/>
          <a:lstStyle/>
          <a:p>
            <a:r>
              <a:rPr lang="en-US"/>
              <a:t>Computing at scale</a:t>
            </a:r>
          </a:p>
          <a:p>
            <a:pPr lvl="1"/>
            <a:r>
              <a:rPr lang="en-US"/>
              <a:t>The need for scalability; scale of current services</a:t>
            </a:r>
          </a:p>
          <a:p>
            <a:pPr lvl="1"/>
            <a:r>
              <a:rPr lang="en-US">
                <a:solidFill>
                  <a:srgbClr val="FF9900"/>
                </a:solidFill>
              </a:rPr>
              <a:t>Scaling up: From PCs to data centers</a:t>
            </a:r>
          </a:p>
          <a:p>
            <a:pPr lvl="1"/>
            <a:r>
              <a:rPr lang="en-US"/>
              <a:t>Problems with 'classical' scaling techniques </a:t>
            </a:r>
            <a:br>
              <a:rPr lang="en-US"/>
            </a:br>
            <a:endParaRPr lang="en-US"/>
          </a:p>
          <a:p>
            <a:r>
              <a:rPr lang="en-US"/>
              <a:t>Utility computing and cloud computing</a:t>
            </a:r>
          </a:p>
          <a:p>
            <a:pPr lvl="1"/>
            <a:r>
              <a:rPr lang="en-US"/>
              <a:t>What are utility computing and cloud computing?</a:t>
            </a:r>
          </a:p>
          <a:p>
            <a:pPr lvl="1"/>
            <a:r>
              <a:rPr lang="en-US"/>
              <a:t>What kinds of clouds exist today?</a:t>
            </a:r>
          </a:p>
          <a:p>
            <a:pPr lvl="1"/>
            <a:r>
              <a:rPr lang="en-US"/>
              <a:t>What kinds of applications run on the cloud?</a:t>
            </a:r>
          </a:p>
          <a:p>
            <a:pPr lvl="1"/>
            <a:r>
              <a:rPr lang="en-US"/>
              <a:t>Virtualization: How clouds work 'under the hood'</a:t>
            </a:r>
          </a:p>
          <a:p>
            <a:pPr lvl="1"/>
            <a:r>
              <a:rPr lang="en-US"/>
              <a:t>Some cloud computing challenges</a:t>
            </a:r>
          </a:p>
          <a:p>
            <a:pPr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F590D-1EE3-4679-BAB2-47D8C4772F51}" type="slidenum">
              <a:rPr lang="en-GB" smtClean="0"/>
              <a:pPr/>
              <a:t>7</a:t>
            </a:fld>
            <a:endParaRPr lang="en-GB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Scaling 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0600" y="4219575"/>
            <a:ext cx="7772400" cy="1800225"/>
          </a:xfrm>
        </p:spPr>
        <p:txBody>
          <a:bodyPr>
            <a:normAutofit/>
          </a:bodyPr>
          <a:lstStyle/>
          <a:p>
            <a:r>
              <a:rPr lang="en-US"/>
              <a:t>What if one computer is not enough?</a:t>
            </a:r>
          </a:p>
          <a:p>
            <a:pPr lvl="1"/>
            <a:r>
              <a:rPr lang="en-US"/>
              <a:t>Buy a bigger (server-class) computer</a:t>
            </a:r>
            <a:br>
              <a:rPr lang="en-US"/>
            </a:br>
            <a:endParaRPr lang="en-US"/>
          </a:p>
          <a:p>
            <a:r>
              <a:rPr lang="en-US"/>
              <a:t>What if the biggest computer is not enough?</a:t>
            </a:r>
          </a:p>
          <a:p>
            <a:pPr lvl="1"/>
            <a:r>
              <a:rPr lang="en-US"/>
              <a:t>Buy many computers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F590D-1EE3-4679-BAB2-47D8C4772F51}" type="slidenum">
              <a:rPr lang="en-GB" smtClean="0"/>
              <a:pPr/>
              <a:t>8</a:t>
            </a:fld>
            <a:endParaRPr lang="en-GB"/>
          </a:p>
        </p:txBody>
      </p:sp>
      <p:pic>
        <p:nvPicPr>
          <p:cNvPr id="6" name="Picture 5" descr="s1_cut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133600" y="2399982"/>
            <a:ext cx="853494" cy="1009967"/>
          </a:xfrm>
          <a:prstGeom prst="rect">
            <a:avLst/>
          </a:prstGeom>
        </p:spPr>
      </p:pic>
      <p:pic>
        <p:nvPicPr>
          <p:cNvPr id="7" name="Picture 6" descr="s2_cut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flipH="1">
            <a:off x="3826588" y="2084358"/>
            <a:ext cx="1250237" cy="1368184"/>
          </a:xfrm>
          <a:prstGeom prst="rect">
            <a:avLst/>
          </a:prstGeom>
        </p:spPr>
      </p:pic>
      <p:pic>
        <p:nvPicPr>
          <p:cNvPr id="8" name="Picture 7" descr="cluster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flipH="1">
            <a:off x="5686055" y="598629"/>
            <a:ext cx="2029194" cy="282283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085975" y="3543300"/>
            <a:ext cx="8858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PC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867151" y="3524250"/>
            <a:ext cx="11334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Server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210299" y="3533775"/>
            <a:ext cx="10191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Cluster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Clusters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0600" y="4886326"/>
            <a:ext cx="7772400" cy="1609724"/>
          </a:xfrm>
        </p:spPr>
        <p:txBody>
          <a:bodyPr/>
          <a:lstStyle/>
          <a:p>
            <a:r>
              <a:rPr lang="en-US"/>
              <a:t>Characteristics of a cluster:</a:t>
            </a:r>
          </a:p>
          <a:p>
            <a:pPr lvl="1"/>
            <a:r>
              <a:rPr lang="en-US"/>
              <a:t>Many similar machines, close interconnection (same room?)</a:t>
            </a:r>
          </a:p>
          <a:p>
            <a:pPr lvl="1"/>
            <a:r>
              <a:rPr lang="en-US"/>
              <a:t>Often special, standardized hardware (racks, blades)</a:t>
            </a:r>
          </a:p>
          <a:p>
            <a:pPr lvl="1"/>
            <a:r>
              <a:rPr lang="en-US"/>
              <a:t>Usually owned and used by a single organization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F590D-1EE3-4679-BAB2-47D8C4772F51}" type="slidenum">
              <a:rPr lang="en-GB" smtClean="0"/>
              <a:pPr/>
              <a:t>9</a:t>
            </a:fld>
            <a:endParaRPr lang="en-GB"/>
          </a:p>
        </p:txBody>
      </p:sp>
      <p:pic>
        <p:nvPicPr>
          <p:cNvPr id="6" name="Picture 5" descr="cluster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95082" y="1536425"/>
            <a:ext cx="2341034" cy="3256640"/>
          </a:xfrm>
          <a:prstGeom prst="rect">
            <a:avLst/>
          </a:prstGeom>
        </p:spPr>
      </p:pic>
      <p:pic>
        <p:nvPicPr>
          <p:cNvPr id="53" name="Picture 52" descr="dell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667250" y="2890463"/>
            <a:ext cx="2033587" cy="829049"/>
          </a:xfrm>
          <a:prstGeom prst="rect">
            <a:avLst/>
          </a:prstGeom>
        </p:spPr>
      </p:pic>
      <p:pic>
        <p:nvPicPr>
          <p:cNvPr id="54" name="Picture 53" descr="cluster_switch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899025" y="1533525"/>
            <a:ext cx="1549400" cy="1162050"/>
          </a:xfrm>
          <a:prstGeom prst="rect">
            <a:avLst/>
          </a:prstGeom>
        </p:spPr>
      </p:pic>
      <p:pic>
        <p:nvPicPr>
          <p:cNvPr id="55" name="Picture 54" descr="nas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972050" y="3946388"/>
            <a:ext cx="1509712" cy="778011"/>
          </a:xfrm>
          <a:prstGeom prst="rect">
            <a:avLst/>
          </a:prstGeom>
        </p:spPr>
      </p:pic>
      <p:cxnSp>
        <p:nvCxnSpPr>
          <p:cNvPr id="57" name="Straight Arrow Connector 56"/>
          <p:cNvCxnSpPr>
            <a:stCxn id="54" idx="1"/>
          </p:cNvCxnSpPr>
          <p:nvPr/>
        </p:nvCxnSpPr>
        <p:spPr bwMode="auto">
          <a:xfrm rot="10800000">
            <a:off x="2581277" y="1981200"/>
            <a:ext cx="2317748" cy="13335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59" name="Straight Arrow Connector 58"/>
          <p:cNvCxnSpPr/>
          <p:nvPr/>
        </p:nvCxnSpPr>
        <p:spPr bwMode="auto">
          <a:xfrm rot="10800000">
            <a:off x="2600326" y="2362200"/>
            <a:ext cx="2060577" cy="93345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61" name="Straight Arrow Connector 60"/>
          <p:cNvCxnSpPr>
            <a:stCxn id="53" idx="1"/>
          </p:cNvCxnSpPr>
          <p:nvPr/>
        </p:nvCxnSpPr>
        <p:spPr bwMode="auto">
          <a:xfrm rot="10800000" flipV="1">
            <a:off x="2609850" y="3304987"/>
            <a:ext cx="2057400" cy="476437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64" name="Straight Arrow Connector 63"/>
          <p:cNvCxnSpPr>
            <a:stCxn id="53" idx="1"/>
          </p:cNvCxnSpPr>
          <p:nvPr/>
        </p:nvCxnSpPr>
        <p:spPr bwMode="auto">
          <a:xfrm rot="10800000" flipV="1">
            <a:off x="2590800" y="3304987"/>
            <a:ext cx="2076450" cy="47811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66" name="Straight Arrow Connector 65"/>
          <p:cNvCxnSpPr>
            <a:stCxn id="53" idx="1"/>
          </p:cNvCxnSpPr>
          <p:nvPr/>
        </p:nvCxnSpPr>
        <p:spPr bwMode="auto">
          <a:xfrm rot="10800000">
            <a:off x="2600326" y="3048000"/>
            <a:ext cx="2066925" cy="256988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69" name="Straight Arrow Connector 68"/>
          <p:cNvCxnSpPr>
            <a:stCxn id="53" idx="1"/>
          </p:cNvCxnSpPr>
          <p:nvPr/>
        </p:nvCxnSpPr>
        <p:spPr bwMode="auto">
          <a:xfrm rot="10800000">
            <a:off x="2590800" y="2714626"/>
            <a:ext cx="2076450" cy="590363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77" name="TextBox 76"/>
          <p:cNvSpPr txBox="1"/>
          <p:nvPr/>
        </p:nvSpPr>
        <p:spPr>
          <a:xfrm>
            <a:off x="6910831" y="3009900"/>
            <a:ext cx="19269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Many </a:t>
            </a:r>
            <a:r>
              <a:rPr lang="en-US" sz="1600">
                <a:solidFill>
                  <a:srgbClr val="FF9900"/>
                </a:solidFill>
              </a:rPr>
              <a:t>nodes/blades</a:t>
            </a:r>
            <a:br>
              <a:rPr lang="en-US" sz="1600">
                <a:solidFill>
                  <a:srgbClr val="FF9900"/>
                </a:solidFill>
              </a:rPr>
            </a:br>
            <a:r>
              <a:rPr lang="en-US" sz="1600"/>
              <a:t>(often identical)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6819976" y="1571625"/>
            <a:ext cx="210865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Network </a:t>
            </a:r>
            <a:r>
              <a:rPr lang="en-US" sz="1600">
                <a:solidFill>
                  <a:srgbClr val="FF9900"/>
                </a:solidFill>
              </a:rPr>
              <a:t>switch</a:t>
            </a:r>
            <a:br>
              <a:rPr lang="en-US" sz="1600"/>
            </a:br>
            <a:r>
              <a:rPr lang="en-US" sz="1600"/>
              <a:t>(connects nodes with</a:t>
            </a:r>
            <a:br>
              <a:rPr lang="en-US" sz="1600"/>
            </a:br>
            <a:r>
              <a:rPr lang="en-US" sz="1600"/>
              <a:t>each other and </a:t>
            </a:r>
            <a:br>
              <a:rPr lang="en-US" sz="1600"/>
            </a:br>
            <a:r>
              <a:rPr lang="en-US" sz="1600"/>
              <a:t>with other racks)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7059322" y="4171950"/>
            <a:ext cx="17633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Storage device(s)</a:t>
            </a:r>
          </a:p>
        </p:txBody>
      </p:sp>
      <p:cxnSp>
        <p:nvCxnSpPr>
          <p:cNvPr id="80" name="Straight Arrow Connector 79"/>
          <p:cNvCxnSpPr>
            <a:stCxn id="55" idx="1"/>
          </p:cNvCxnSpPr>
          <p:nvPr/>
        </p:nvCxnSpPr>
        <p:spPr bwMode="auto">
          <a:xfrm rot="10800000">
            <a:off x="2638426" y="4257674"/>
            <a:ext cx="2333625" cy="7772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82" name="TextBox 81"/>
          <p:cNvSpPr txBox="1"/>
          <p:nvPr/>
        </p:nvSpPr>
        <p:spPr>
          <a:xfrm>
            <a:off x="680685" y="2962275"/>
            <a:ext cx="6140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Rack</a:t>
            </a:r>
          </a:p>
        </p:txBody>
      </p:sp>
      <p:cxnSp>
        <p:nvCxnSpPr>
          <p:cNvPr id="83" name="Straight Arrow Connector 82"/>
          <p:cNvCxnSpPr>
            <a:stCxn id="82" idx="3"/>
          </p:cNvCxnSpPr>
          <p:nvPr/>
        </p:nvCxnSpPr>
        <p:spPr bwMode="auto">
          <a:xfrm flipV="1">
            <a:off x="1294764" y="3124200"/>
            <a:ext cx="648336" cy="7352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27127</TotalTime>
  <Words>2850</Words>
  <Application>Microsoft Macintosh PowerPoint</Application>
  <PresentationFormat>On-screen Show (4:3)</PresentationFormat>
  <Paragraphs>739</Paragraphs>
  <Slides>62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70" baseType="lpstr">
      <vt:lpstr>Arial</vt:lpstr>
      <vt:lpstr>Calibri</vt:lpstr>
      <vt:lpstr>Calibri Light</vt:lpstr>
      <vt:lpstr>Symbol</vt:lpstr>
      <vt:lpstr>Tahoma</vt:lpstr>
      <vt:lpstr>Times New Roman</vt:lpstr>
      <vt:lpstr>Wingdings</vt:lpstr>
      <vt:lpstr>Office Theme</vt:lpstr>
      <vt:lpstr>Lecture 2 What is the Cloud?</vt:lpstr>
      <vt:lpstr>More Clouds…</vt:lpstr>
      <vt:lpstr>How many users and objects?</vt:lpstr>
      <vt:lpstr>How much data?</vt:lpstr>
      <vt:lpstr>How much computation?</vt:lpstr>
      <vt:lpstr>Why should I care?</vt:lpstr>
      <vt:lpstr>Plan for today</vt:lpstr>
      <vt:lpstr>Scaling up</vt:lpstr>
      <vt:lpstr>Clusters</vt:lpstr>
      <vt:lpstr>Power and cooling</vt:lpstr>
      <vt:lpstr>Scaling up</vt:lpstr>
      <vt:lpstr>What does a data center look like?</vt:lpstr>
      <vt:lpstr>What's in a data center?</vt:lpstr>
      <vt:lpstr>What's in a data center?</vt:lpstr>
      <vt:lpstr>What's in a data center?</vt:lpstr>
      <vt:lpstr>What's in a data center?</vt:lpstr>
      <vt:lpstr>Energy matters!</vt:lpstr>
      <vt:lpstr>Energy matters!</vt:lpstr>
      <vt:lpstr>Scaling up</vt:lpstr>
      <vt:lpstr>Global distribution</vt:lpstr>
      <vt:lpstr>Trend: Modular data center</vt:lpstr>
      <vt:lpstr>Plan for today</vt:lpstr>
      <vt:lpstr>Problem #1: Difficult to dimension</vt:lpstr>
      <vt:lpstr>Problem #2: Expensive</vt:lpstr>
      <vt:lpstr>Problem #3: Difficult to scale </vt:lpstr>
      <vt:lpstr>Recap: Computing at scale</vt:lpstr>
      <vt:lpstr>Plan for today</vt:lpstr>
      <vt:lpstr>The power plant analogy</vt:lpstr>
      <vt:lpstr>Scaling the power plant</vt:lpstr>
      <vt:lpstr>Metered usage model</vt:lpstr>
      <vt:lpstr>Why is this a good thing?</vt:lpstr>
      <vt:lpstr>What is cloud computing?</vt:lpstr>
      <vt:lpstr>What is cloud computing?</vt:lpstr>
      <vt:lpstr>So what is it, really?</vt:lpstr>
      <vt:lpstr>Other terms you may have heard</vt:lpstr>
      <vt:lpstr>Plan for today</vt:lpstr>
      <vt:lpstr>Everything as a Service</vt:lpstr>
      <vt:lpstr>Software as a Service (SaaS)</vt:lpstr>
      <vt:lpstr>Platform as a Service (PaaS)</vt:lpstr>
      <vt:lpstr>Infrastructure as a Service (IaaS)</vt:lpstr>
      <vt:lpstr>Private/hybrid/community clouds</vt:lpstr>
      <vt:lpstr>Plan for today</vt:lpstr>
      <vt:lpstr>Examples of cloud applications</vt:lpstr>
      <vt:lpstr>Case study: </vt:lpstr>
      <vt:lpstr>Case study:</vt:lpstr>
      <vt:lpstr>Other examples</vt:lpstr>
      <vt:lpstr>Recap: Utility/cloud computing</vt:lpstr>
      <vt:lpstr>Is the cloud good for everything?</vt:lpstr>
      <vt:lpstr>Recap: Cloud applications</vt:lpstr>
      <vt:lpstr>Plan for today</vt:lpstr>
      <vt:lpstr>What is virtualization?</vt:lpstr>
      <vt:lpstr>What is virtualization?</vt:lpstr>
      <vt:lpstr>How does it work?</vt:lpstr>
      <vt:lpstr>Benefit: Migration</vt:lpstr>
      <vt:lpstr>Benefit: Time sharing</vt:lpstr>
      <vt:lpstr>Benefit and challenge: Isolation</vt:lpstr>
      <vt:lpstr>Recap: Virtualization in the cloud</vt:lpstr>
      <vt:lpstr>Plan for today</vt:lpstr>
      <vt:lpstr>10 obstacles and opportunities</vt:lpstr>
      <vt:lpstr>10 obstacles and opportunities</vt:lpstr>
      <vt:lpstr>10 obstacles and opportunities</vt:lpstr>
      <vt:lpstr>10 obstacles and opportunities</vt:lpstr>
    </vt:vector>
  </TitlesOfParts>
  <Manager>Peter Druschel</Manager>
  <Company>Rice University / Max Planck Institute for Software Systems</Company>
  <LinksUpToDate>false</LinksUpToDate>
  <SharedDoc>false</SharedDoc>
  <HyperlinkBase>http://www.cs.rice.edu/~ahae/</HyperlinkBase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Cloud</dc:title>
  <dc:subject>Scalable and Cloud Computing</dc:subject>
  <dc:creator>Andreas Haeberlen</dc:creator>
  <cp:keywords>NETS 212</cp:keywords>
  <dc:description>http://www.cis.upenn.edu/~nets212/</dc:description>
  <cp:lastModifiedBy>David Glance</cp:lastModifiedBy>
  <cp:revision>4091</cp:revision>
  <dcterms:created xsi:type="dcterms:W3CDTF">1999-05-23T11:18:07Z</dcterms:created>
  <dcterms:modified xsi:type="dcterms:W3CDTF">2018-03-13T11:38:54Z</dcterms:modified>
  <cp:category>Lecture</cp:category>
</cp:coreProperties>
</file>